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6"/>
  </p:notesMasterIdLst>
  <p:sldIdLst>
    <p:sldId id="280" r:id="rId7"/>
    <p:sldId id="2456" r:id="rId8"/>
    <p:sldId id="2464" r:id="rId9"/>
    <p:sldId id="2320" r:id="rId10"/>
    <p:sldId id="2487" r:id="rId11"/>
    <p:sldId id="2478" r:id="rId12"/>
    <p:sldId id="2459" r:id="rId13"/>
    <p:sldId id="2479" r:id="rId14"/>
    <p:sldId id="2484" r:id="rId15"/>
    <p:sldId id="2398" r:id="rId16"/>
    <p:sldId id="2486" r:id="rId17"/>
    <p:sldId id="2402" r:id="rId18"/>
    <p:sldId id="2405" r:id="rId19"/>
    <p:sldId id="2403" r:id="rId20"/>
    <p:sldId id="2407" r:id="rId21"/>
    <p:sldId id="2404" r:id="rId22"/>
    <p:sldId id="2408" r:id="rId23"/>
    <p:sldId id="2409" r:id="rId24"/>
    <p:sldId id="2490" r:id="rId25"/>
    <p:sldId id="2488" r:id="rId26"/>
    <p:sldId id="2415" r:id="rId27"/>
    <p:sldId id="342" r:id="rId28"/>
    <p:sldId id="2485" r:id="rId29"/>
    <p:sldId id="292" r:id="rId30"/>
    <p:sldId id="2424" r:id="rId31"/>
    <p:sldId id="2425" r:id="rId32"/>
    <p:sldId id="260" r:id="rId33"/>
    <p:sldId id="2489" r:id="rId34"/>
    <p:sldId id="2492" r:id="rId35"/>
    <p:sldId id="2494" r:id="rId36"/>
    <p:sldId id="2493" r:id="rId37"/>
    <p:sldId id="2495" r:id="rId38"/>
    <p:sldId id="2496" r:id="rId39"/>
    <p:sldId id="2497" r:id="rId40"/>
    <p:sldId id="2498" r:id="rId41"/>
    <p:sldId id="2499" r:id="rId42"/>
    <p:sldId id="2500" r:id="rId43"/>
    <p:sldId id="2501" r:id="rId44"/>
    <p:sldId id="2491"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56"/>
          </p14:sldIdLst>
        </p14:section>
        <p14:section name="Basics" id="{8DB42966-6F25-4394-9356-F99F480DCB83}">
          <p14:sldIdLst>
            <p14:sldId id="2464"/>
            <p14:sldId id="2320"/>
            <p14:sldId id="2487"/>
            <p14:sldId id="2478"/>
            <p14:sldId id="2459"/>
            <p14:sldId id="2479"/>
            <p14:sldId id="2484"/>
            <p14:sldId id="2398"/>
            <p14:sldId id="2486"/>
            <p14:sldId id="2402"/>
            <p14:sldId id="2405"/>
            <p14:sldId id="2403"/>
            <p14:sldId id="2407"/>
            <p14:sldId id="2404"/>
            <p14:sldId id="2408"/>
            <p14:sldId id="2409"/>
            <p14:sldId id="2490"/>
            <p14:sldId id="2488"/>
          </p14:sldIdLst>
        </p14:section>
        <p14:section name="APIM Policies" id="{7B9E3C2E-F411-9746-A657-9DD2D50C80C9}">
          <p14:sldIdLst>
            <p14:sldId id="2415"/>
            <p14:sldId id="342"/>
            <p14:sldId id="2485"/>
            <p14:sldId id="292"/>
            <p14:sldId id="2424"/>
            <p14:sldId id="2425"/>
            <p14:sldId id="260"/>
            <p14:sldId id="2489"/>
            <p14:sldId id="2492"/>
            <p14:sldId id="2494"/>
            <p14:sldId id="2493"/>
            <p14:sldId id="2495"/>
            <p14:sldId id="2496"/>
            <p14:sldId id="2497"/>
            <p14:sldId id="2498"/>
            <p14:sldId id="2499"/>
            <p14:sldId id="2500"/>
            <p14:sldId id="2501"/>
            <p14:sldId id="2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FFFFFF"/>
    <a:srgbClr val="48367E"/>
    <a:srgbClr val="B1B1B1"/>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69" autoAdjust="0"/>
    <p:restoredTop sz="96431" autoAdjust="0"/>
  </p:normalViewPr>
  <p:slideViewPr>
    <p:cSldViewPr snapToGrid="0" snapToObjects="1">
      <p:cViewPr varScale="1">
        <p:scale>
          <a:sx n="118" d="100"/>
          <a:sy n="118" d="100"/>
        </p:scale>
        <p:origin x="828" y="63"/>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ADF20360-A94C-B046-88D7-CDC4918C2F09}" type="presOf" srcId="{920F4167-9996-4F91-8625-113CF44E3254}" destId="{418A7AC4-36BD-447A-BCAE-4D1AA7CB06EE}" srcOrd="0" destOrd="0" presId="urn:microsoft.com/office/officeart/2018/2/layout/IconVerticalSolidList"/>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etstore.swagger.i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vipps.no/resource/subscriptions/f8fd3f8e-49d5-4c8e-8d21-f7e0bbbde0df/resourceGroups/VIPPS-MT1-rg/providers/microsoft.insights/components/vipps-apim-mt/applicationMa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8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Swagger </a:t>
            </a:r>
            <a:r>
              <a:rPr lang="en-US" dirty="0">
                <a:solidFill>
                  <a:srgbClr val="0070C0"/>
                </a:solidFill>
                <a:hlinkClick r:id="rId3">
                  <a:extLst>
                    <a:ext uri="{A12FA001-AC4F-418D-AE19-62706E023703}">
                      <ahyp:hlinkClr xmlns:ahyp="http://schemas.microsoft.com/office/drawing/2018/hyperlinkcolor" val="tx"/>
                    </a:ext>
                  </a:extLst>
                </a:hlinkClick>
              </a:rPr>
              <a:t>https://petstore.swagger.io/</a:t>
            </a:r>
            <a:br>
              <a:rPr lang="en-US" dirty="0">
                <a:solidFill>
                  <a:srgbClr val="0070C0"/>
                </a:solidFill>
              </a:rPr>
            </a:br>
            <a:br>
              <a:rPr lang="en-US" dirty="0">
                <a:solidFill>
                  <a:srgbClr val="0070C0"/>
                </a:solidFill>
              </a:rPr>
            </a:br>
            <a:r>
              <a:rPr lang="en-US" dirty="0">
                <a:solidFill>
                  <a:schemeClr val="bg1"/>
                </a:solidFill>
              </a:rPr>
              <a:t>Portal / Management portal</a:t>
            </a:r>
            <a:br>
              <a:rPr lang="en-US" dirty="0">
                <a:solidFill>
                  <a:schemeClr val="bg1"/>
                </a:solidFill>
              </a:rPr>
            </a:br>
            <a:br>
              <a:rPr lang="en-US" dirty="0">
                <a:solidFill>
                  <a:schemeClr val="bg1"/>
                </a:solidFill>
              </a:rPr>
            </a:br>
            <a:r>
              <a:rPr lang="en-US" dirty="0">
                <a:solidFill>
                  <a:schemeClr val="bg1"/>
                </a:solidFill>
              </a:rPr>
              <a:t>SKU</a:t>
            </a:r>
            <a:br>
              <a:rPr lang="en-US" dirty="0">
                <a:solidFill>
                  <a:schemeClr val="bg1"/>
                </a:solidFill>
              </a:rPr>
            </a:br>
            <a:br>
              <a:rPr lang="en-US" dirty="0">
                <a:solidFill>
                  <a:schemeClr val="bg1"/>
                </a:solidFill>
              </a:rPr>
            </a:br>
            <a:r>
              <a:rPr lang="en-US" dirty="0">
                <a:solidFill>
                  <a:schemeClr val="bg1"/>
                </a:solidFill>
              </a:rPr>
              <a:t>Versioning</a:t>
            </a:r>
            <a:br>
              <a:rPr lang="en-US" dirty="0">
                <a:solidFill>
                  <a:schemeClr val="bg1"/>
                </a:solidFill>
              </a:rPr>
            </a:br>
            <a:br>
              <a:rPr lang="en-US" dirty="0">
                <a:solidFill>
                  <a:schemeClr val="bg1"/>
                </a:solidFill>
              </a:rPr>
            </a:br>
            <a:r>
              <a:rPr lang="en-US" dirty="0">
                <a:solidFill>
                  <a:schemeClr val="bg1"/>
                </a:solidFill>
              </a:rPr>
              <a:t>Groups</a:t>
            </a:r>
          </a:p>
          <a:p>
            <a:endParaRPr lang="en-US" dirty="0">
              <a:solidFill>
                <a:schemeClr val="bg1"/>
              </a:solidFill>
            </a:endParaRPr>
          </a:p>
          <a:p>
            <a:r>
              <a:rPr lang="en-US" dirty="0">
                <a:solidFill>
                  <a:schemeClr val="bg1"/>
                </a:solidFill>
              </a:rPr>
              <a:t>Named Values</a:t>
            </a:r>
          </a:p>
          <a:p>
            <a:endParaRPr lang="en-US" dirty="0">
              <a:solidFill>
                <a:schemeClr val="bg1"/>
              </a:solidFill>
            </a:endParaRPr>
          </a:p>
          <a:p>
            <a:r>
              <a:rPr lang="en-US" dirty="0" err="1">
                <a:solidFill>
                  <a:schemeClr val="bg1"/>
                </a:solidFill>
              </a:rPr>
              <a:t>VSCode</a:t>
            </a:r>
            <a:r>
              <a:rPr lang="en-US" dirty="0">
                <a:solidFill>
                  <a:schemeClr val="bg1"/>
                </a:solidFill>
              </a:rPr>
              <a:t> extension</a:t>
            </a:r>
          </a:p>
          <a:p>
            <a:endParaRPr lang="en-US" dirty="0">
              <a:solidFill>
                <a:schemeClr val="bg1"/>
              </a:solidFill>
            </a:endParaRPr>
          </a:p>
          <a:p>
            <a:r>
              <a:rPr lang="en-US" dirty="0">
                <a:solidFill>
                  <a:schemeClr val="bg1"/>
                </a:solidFill>
              </a:rPr>
              <a:t>#tmp-apim-ws-2</a:t>
            </a:r>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19</a:t>
            </a:fld>
            <a:endParaRPr lang="en-US"/>
          </a:p>
        </p:txBody>
      </p:sp>
    </p:spTree>
    <p:extLst>
      <p:ext uri="{BB962C8B-B14F-4D97-AF65-F5344CB8AC3E}">
        <p14:creationId xmlns:p14="http://schemas.microsoft.com/office/powerpoint/2010/main" val="262082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20</a:t>
            </a:fld>
            <a:endParaRPr lang="en-US"/>
          </a:p>
        </p:txBody>
      </p:sp>
    </p:spTree>
    <p:extLst>
      <p:ext uri="{BB962C8B-B14F-4D97-AF65-F5344CB8AC3E}">
        <p14:creationId xmlns:p14="http://schemas.microsoft.com/office/powerpoint/2010/main" val="355730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1/24/2020 12:55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0842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21</a:t>
            </a:fld>
            <a:endParaRPr lang="en-US"/>
          </a:p>
        </p:txBody>
      </p:sp>
    </p:spTree>
    <p:extLst>
      <p:ext uri="{BB962C8B-B14F-4D97-AF65-F5344CB8AC3E}">
        <p14:creationId xmlns:p14="http://schemas.microsoft.com/office/powerpoint/2010/main" val="1446146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22</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994CBEA-80B1-4F55-BCB5-4973CB1304C6}" type="slidenum">
              <a:rPr lang="en-US" smtClean="0"/>
              <a:t>23</a:t>
            </a:fld>
            <a:endParaRPr lang="en-US"/>
          </a:p>
        </p:txBody>
      </p:sp>
    </p:spTree>
    <p:extLst>
      <p:ext uri="{BB962C8B-B14F-4D97-AF65-F5344CB8AC3E}">
        <p14:creationId xmlns:p14="http://schemas.microsoft.com/office/powerpoint/2010/main" val="124221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1/24/2020 12:55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I find some policy tutorials?</a:t>
            </a:r>
          </a:p>
          <a:p>
            <a:endParaRPr lang="en-US" dirty="0"/>
          </a:p>
          <a:p>
            <a:r>
              <a:rPr lang="en-US" dirty="0"/>
              <a:t>What is the common way of debugging a policy?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VS Code support policies?</a:t>
            </a:r>
          </a:p>
          <a:p>
            <a:endParaRPr lang="en-US" dirty="0"/>
          </a:p>
          <a:p>
            <a:r>
              <a:rPr lang="en-US" dirty="0"/>
              <a:t>Where is the policy documentation?</a:t>
            </a:r>
          </a:p>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27</a:t>
            </a:fld>
            <a:endParaRPr lang="en-US"/>
          </a:p>
        </p:txBody>
      </p:sp>
    </p:spTree>
    <p:extLst>
      <p:ext uri="{BB962C8B-B14F-4D97-AF65-F5344CB8AC3E}">
        <p14:creationId xmlns:p14="http://schemas.microsoft.com/office/powerpoint/2010/main" val="1407773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4CBEA-80B1-4F55-BCB5-4973CB1304C6}" type="slidenum">
              <a:rPr lang="en-US" smtClean="0"/>
              <a:t>28</a:t>
            </a:fld>
            <a:endParaRPr lang="en-US"/>
          </a:p>
        </p:txBody>
      </p:sp>
    </p:spTree>
    <p:extLst>
      <p:ext uri="{BB962C8B-B14F-4D97-AF65-F5344CB8AC3E}">
        <p14:creationId xmlns:p14="http://schemas.microsoft.com/office/powerpoint/2010/main" val="2812388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29</a:t>
            </a:fld>
            <a:endParaRPr lang="en-US"/>
          </a:p>
        </p:txBody>
      </p:sp>
    </p:spTree>
    <p:extLst>
      <p:ext uri="{BB962C8B-B14F-4D97-AF65-F5344CB8AC3E}">
        <p14:creationId xmlns:p14="http://schemas.microsoft.com/office/powerpoint/2010/main" val="4065504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98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982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900" dirty="0">
                <a:hlinkClick r:id="rId3"/>
              </a:rPr>
              <a:t>https://portal.azure.com/#@vipps.no/resource/subscriptions/f8fd3f8e-49d5-4c8e-8d21-f7e0bbbde0df/resourceGroups/VIPPS-MT1-rg/providers/microsoft.insights/components/vipps-apim-mt/applicationMap</a:t>
            </a:r>
            <a:endParaRPr lang="nb-NO" sz="900" dirty="0"/>
          </a:p>
          <a:p>
            <a:endParaRPr lang="en-US" sz="850" b="0" i="0" u="none" strike="noStrike" kern="1200" dirty="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09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7176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37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22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74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81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38</a:t>
            </a:fld>
            <a:endParaRPr lang="en-US"/>
          </a:p>
        </p:txBody>
      </p:sp>
    </p:spTree>
    <p:extLst>
      <p:ext uri="{BB962C8B-B14F-4D97-AF65-F5344CB8AC3E}">
        <p14:creationId xmlns:p14="http://schemas.microsoft.com/office/powerpoint/2010/main" val="4168358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8994CBEA-80B1-4F55-BCB5-4973CB1304C6}" type="slidenum">
              <a:rPr lang="en-US" smtClean="0"/>
              <a:t>39</a:t>
            </a:fld>
            <a:endParaRPr lang="en-US"/>
          </a:p>
        </p:txBody>
      </p:sp>
    </p:spTree>
    <p:extLst>
      <p:ext uri="{BB962C8B-B14F-4D97-AF65-F5344CB8AC3E}">
        <p14:creationId xmlns:p14="http://schemas.microsoft.com/office/powerpoint/2010/main" val="390017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1/24/2020 12:55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89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1/24/2020 12:55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7</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1/24/2020</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1/24/2020</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conferenceapi.azurewebsites.net/?format=json"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petstore.swagger.io/v2/swagger.js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pi-management/api-management-howto-log-event-hub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log-to-eventhub-sampl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pi-management/api-management-howto-app-insight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pi-management/api-management-howto-disaster-recovery-backup-restore"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scripts/powershell-setup-custom-domain"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pi-management/api-management-howto-mutual-certificate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docs.microsoft.com/en-us/azure/api-management/api-management-howto-protect-backend-with-aad" TargetMode="External"/><Relationship Id="rId4" Type="http://schemas.openxmlformats.org/officeDocument/2006/relationships/hyperlink" Target="https://docs.microsoft.com/en-us/azure/api-management/api-management-howto-mutual-certificates-for-client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pi-management/upgrade-and-scal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docs.microsoft.com/en-us/azure/api-management/api-management-howto-autoscale"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err="1"/>
              <a:t>Understanding</a:t>
            </a:r>
            <a:r>
              <a:rPr lang="nb-NO" sz="5400" b="1" dirty="0"/>
              <a:t> </a:t>
            </a:r>
            <a:br>
              <a:rPr lang="nb-NO" sz="5400" b="1" dirty="0"/>
            </a:br>
            <a:r>
              <a:rPr lang="nb-NO" sz="5400" b="1" dirty="0"/>
              <a:t>Azure API Management</a:t>
            </a:r>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Deployment Options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7" y="1371600"/>
            <a:ext cx="6669658"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solidFill>
                  <a:schemeClr val="tx1"/>
                </a:solidFill>
              </a:rPr>
              <a:t>Portal</a:t>
            </a:r>
          </a:p>
          <a:p>
            <a:pPr marL="457200" indent="-457200">
              <a:lnSpc>
                <a:spcPct val="90000"/>
              </a:lnSpc>
              <a:buFont typeface="Arial" panose="020B0604020202020204" pitchFamily="34" charset="0"/>
              <a:buChar char="•"/>
            </a:pPr>
            <a:r>
              <a:rPr lang="en-US" sz="3600" dirty="0">
                <a:solidFill>
                  <a:schemeClr val="tx1"/>
                </a:solidFill>
              </a:rPr>
              <a:t>ARM</a:t>
            </a:r>
          </a:p>
          <a:p>
            <a:pPr marL="457200" indent="-457200">
              <a:lnSpc>
                <a:spcPct val="90000"/>
              </a:lnSpc>
              <a:buFont typeface="Arial" panose="020B0604020202020204" pitchFamily="34" charset="0"/>
              <a:buChar char="•"/>
            </a:pPr>
            <a:r>
              <a:rPr lang="en-US" sz="3600" dirty="0">
                <a:solidFill>
                  <a:schemeClr val="tx1"/>
                </a:solidFill>
              </a:rPr>
              <a:t>REST</a:t>
            </a:r>
          </a:p>
          <a:p>
            <a:pPr marL="457200" indent="-457200">
              <a:lnSpc>
                <a:spcPct val="90000"/>
              </a:lnSpc>
              <a:buFont typeface="Arial" panose="020B0604020202020204" pitchFamily="34" charset="0"/>
              <a:buChar char="•"/>
            </a:pPr>
            <a:r>
              <a:rPr lang="en-US" sz="3600" dirty="0">
                <a:solidFill>
                  <a:schemeClr val="tx1"/>
                </a:solidFill>
              </a:rPr>
              <a:t>PowerShell</a:t>
            </a:r>
          </a:p>
          <a:p>
            <a:pPr marL="457200" indent="-457200">
              <a:lnSpc>
                <a:spcPct val="90000"/>
              </a:lnSpc>
              <a:buFont typeface="Arial" panose="020B0604020202020204" pitchFamily="34" charset="0"/>
              <a:buChar char="•"/>
            </a:pPr>
            <a:r>
              <a:rPr lang="en-US" sz="3600" dirty="0">
                <a:solidFill>
                  <a:schemeClr val="tx1"/>
                </a:solidFill>
              </a:rPr>
              <a:t>Azure .NET SDK</a:t>
            </a:r>
          </a:p>
          <a:p>
            <a:pPr marL="457200" indent="-457200">
              <a:lnSpc>
                <a:spcPct val="90000"/>
              </a:lnSpc>
              <a:buFont typeface="Arial" panose="020B0604020202020204" pitchFamily="34" charset="0"/>
              <a:buChar char="•"/>
            </a:pPr>
            <a:r>
              <a:rPr lang="en-US" sz="3600" dirty="0">
                <a:solidFill>
                  <a:schemeClr val="tx1"/>
                </a:solidFill>
              </a:rPr>
              <a:t>Terraform</a:t>
            </a:r>
          </a:p>
          <a:p>
            <a:pPr marL="457200" indent="-457200">
              <a:lnSpc>
                <a:spcPct val="90000"/>
              </a:lnSpc>
              <a:buFont typeface="Arial" panose="020B0604020202020204" pitchFamily="34" charset="0"/>
              <a:buChar char="•"/>
            </a:pPr>
            <a:r>
              <a:rPr lang="en-US" sz="3600" dirty="0" err="1">
                <a:solidFill>
                  <a:schemeClr val="tx1"/>
                </a:solidFill>
              </a:rPr>
              <a:t>Pulumi</a:t>
            </a:r>
            <a:endParaRPr lang="en-US" sz="3600" dirty="0">
              <a:solidFill>
                <a:schemeClr val="tx1"/>
              </a:solidFill>
            </a:endParaRPr>
          </a:p>
          <a:p>
            <a:pPr marL="457200" indent="-457200">
              <a:lnSpc>
                <a:spcPct val="90000"/>
              </a:lnSpc>
              <a:buFont typeface="Arial" panose="020B0604020202020204" pitchFamily="34" charset="0"/>
              <a:buChar char="•"/>
            </a:pPr>
            <a:r>
              <a:rPr lang="en-US" sz="3600" dirty="0">
                <a:solidFill>
                  <a:schemeClr val="tx1"/>
                </a:solidFill>
              </a:rPr>
              <a:t>Ansible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2194644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8769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641274" y="263237"/>
            <a:ext cx="7398326" cy="6456218"/>
          </a:xfrm>
          <a:prstGeom prst="rect">
            <a:avLst/>
          </a:prstGeom>
        </p:spPr>
        <p:txBody>
          <a:bodyPr wrap="square" anchor="ctr">
            <a:normAutofit fontScale="70000" lnSpcReduction="20000"/>
          </a:bodyPr>
          <a:lstStyle/>
          <a:p>
            <a:r>
              <a:rPr lang="nb-NO" b="1" dirty="0">
                <a:solidFill>
                  <a:schemeClr val="tx1"/>
                </a:solidFill>
              </a:rPr>
              <a:t>09:00-10:20 </a:t>
            </a:r>
            <a:r>
              <a:rPr lang="nb-NO" b="1" dirty="0" err="1">
                <a:solidFill>
                  <a:schemeClr val="tx1"/>
                </a:solidFill>
              </a:rPr>
              <a:t>Understanding</a:t>
            </a:r>
            <a:r>
              <a:rPr lang="nb-NO" b="1" dirty="0">
                <a:solidFill>
                  <a:schemeClr val="tx1"/>
                </a:solidFill>
              </a:rPr>
              <a:t> Azure API Management</a:t>
            </a:r>
          </a:p>
          <a:p>
            <a:r>
              <a:rPr lang="nb-NO" dirty="0">
                <a:solidFill>
                  <a:schemeClr val="tx1"/>
                </a:solidFill>
              </a:rPr>
              <a:t>05 min </a:t>
            </a:r>
            <a:r>
              <a:rPr lang="nb-NO" dirty="0" err="1">
                <a:solidFill>
                  <a:schemeClr val="tx1"/>
                </a:solidFill>
              </a:rPr>
              <a:t>Introduction</a:t>
            </a:r>
            <a:r>
              <a:rPr lang="nb-NO" dirty="0">
                <a:solidFill>
                  <a:schemeClr val="tx1"/>
                </a:solidFill>
              </a:rPr>
              <a:t> - </a:t>
            </a:r>
            <a:r>
              <a:rPr lang="nb-NO" dirty="0" err="1">
                <a:solidFill>
                  <a:schemeClr val="tx1"/>
                </a:solidFill>
              </a:rPr>
              <a:t>Say</a:t>
            </a:r>
            <a:r>
              <a:rPr lang="nb-NO" dirty="0">
                <a:solidFill>
                  <a:schemeClr val="tx1"/>
                </a:solidFill>
              </a:rPr>
              <a:t> </a:t>
            </a:r>
            <a:r>
              <a:rPr lang="nb-NO" dirty="0" err="1">
                <a:solidFill>
                  <a:schemeClr val="tx1"/>
                </a:solidFill>
              </a:rPr>
              <a:t>hello</a:t>
            </a:r>
            <a:r>
              <a:rPr lang="nb-NO" dirty="0">
                <a:solidFill>
                  <a:schemeClr val="tx1"/>
                </a:solidFill>
              </a:rPr>
              <a:t>.</a:t>
            </a:r>
          </a:p>
          <a:p>
            <a:r>
              <a:rPr lang="nb-NO" dirty="0">
                <a:solidFill>
                  <a:schemeClr val="tx1"/>
                </a:solidFill>
              </a:rPr>
              <a:t>15 min Presentation - </a:t>
            </a:r>
            <a:r>
              <a:rPr lang="nb-NO" dirty="0" err="1">
                <a:solidFill>
                  <a:schemeClr val="tx1"/>
                </a:solidFill>
              </a:rPr>
              <a:t>Let's</a:t>
            </a:r>
            <a:r>
              <a:rPr lang="nb-NO" dirty="0">
                <a:solidFill>
                  <a:schemeClr val="tx1"/>
                </a:solidFill>
              </a:rPr>
              <a:t> talk </a:t>
            </a:r>
            <a:r>
              <a:rPr lang="nb-NO" dirty="0" err="1">
                <a:solidFill>
                  <a:schemeClr val="tx1"/>
                </a:solidFill>
              </a:rPr>
              <a:t>about</a:t>
            </a:r>
            <a:r>
              <a:rPr lang="nb-NO" dirty="0">
                <a:solidFill>
                  <a:schemeClr val="tx1"/>
                </a:solidFill>
              </a:rPr>
              <a:t> API-M in general </a:t>
            </a:r>
            <a:r>
              <a:rPr lang="nb-NO" dirty="0" err="1">
                <a:solidFill>
                  <a:schemeClr val="tx1"/>
                </a:solidFill>
              </a:rPr>
              <a:t>but</a:t>
            </a:r>
            <a:r>
              <a:rPr lang="nb-NO" dirty="0">
                <a:solidFill>
                  <a:schemeClr val="tx1"/>
                </a:solidFill>
              </a:rPr>
              <a:t> </a:t>
            </a:r>
            <a:r>
              <a:rPr lang="nb-NO" dirty="0" err="1">
                <a:solidFill>
                  <a:schemeClr val="tx1"/>
                </a:solidFill>
              </a:rPr>
              <a:t>also</a:t>
            </a:r>
            <a:r>
              <a:rPr lang="nb-NO" dirty="0">
                <a:solidFill>
                  <a:schemeClr val="tx1"/>
                </a:solidFill>
              </a:rPr>
              <a:t> </a:t>
            </a:r>
            <a:r>
              <a:rPr lang="nb-NO" dirty="0" err="1">
                <a:solidFill>
                  <a:schemeClr val="tx1"/>
                </a:solidFill>
              </a:rPr>
              <a:t>how</a:t>
            </a:r>
            <a:r>
              <a:rPr lang="nb-NO" dirty="0">
                <a:solidFill>
                  <a:schemeClr val="tx1"/>
                </a:solidFill>
              </a:rPr>
              <a:t> it </a:t>
            </a:r>
            <a:r>
              <a:rPr lang="nb-NO" dirty="0" err="1">
                <a:solidFill>
                  <a:schemeClr val="tx1"/>
                </a:solidFill>
              </a:rPr>
              <a:t>works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1 - </a:t>
            </a:r>
            <a:r>
              <a:rPr lang="nb-NO" dirty="0" err="1">
                <a:solidFill>
                  <a:schemeClr val="tx1"/>
                </a:solidFill>
              </a:rPr>
              <a:t>Prerequisites</a:t>
            </a:r>
            <a:r>
              <a:rPr lang="nb-NO" dirty="0">
                <a:solidFill>
                  <a:schemeClr val="tx1"/>
                </a:solidFill>
              </a:rPr>
              <a:t> - </a:t>
            </a:r>
            <a:r>
              <a:rPr lang="nb-NO" dirty="0" err="1">
                <a:solidFill>
                  <a:schemeClr val="tx1"/>
                </a:solidFill>
              </a:rPr>
              <a:t>We</a:t>
            </a:r>
            <a:r>
              <a:rPr lang="nb-NO" dirty="0">
                <a:solidFill>
                  <a:schemeClr val="tx1"/>
                </a:solidFill>
              </a:rPr>
              <a:t> </a:t>
            </a:r>
            <a:r>
              <a:rPr lang="nb-NO" dirty="0" err="1">
                <a:solidFill>
                  <a:schemeClr val="tx1"/>
                </a:solidFill>
              </a:rPr>
              <a:t>use</a:t>
            </a:r>
            <a:r>
              <a:rPr lang="nb-NO" dirty="0">
                <a:solidFill>
                  <a:schemeClr val="tx1"/>
                </a:solidFill>
              </a:rPr>
              <a:t> </a:t>
            </a:r>
            <a:r>
              <a:rPr lang="nb-NO" dirty="0" err="1">
                <a:solidFill>
                  <a:schemeClr val="tx1"/>
                </a:solidFill>
              </a:rPr>
              <a:t>the</a:t>
            </a:r>
            <a:r>
              <a:rPr lang="nb-NO" dirty="0">
                <a:solidFill>
                  <a:schemeClr val="tx1"/>
                </a:solidFill>
              </a:rPr>
              <a:t> portal and PowerShell </a:t>
            </a:r>
            <a:r>
              <a:rPr lang="nb-NO" dirty="0" err="1">
                <a:solidFill>
                  <a:schemeClr val="tx1"/>
                </a:solidFill>
              </a:rPr>
              <a:t>inside</a:t>
            </a:r>
            <a:r>
              <a:rPr lang="nb-NO" dirty="0">
                <a:solidFill>
                  <a:schemeClr val="tx1"/>
                </a:solidFill>
              </a:rPr>
              <a:t> </a:t>
            </a:r>
            <a:r>
              <a:rPr lang="nb-NO" dirty="0" err="1">
                <a:solidFill>
                  <a:schemeClr val="tx1"/>
                </a:solidFill>
              </a:rPr>
              <a:t>the</a:t>
            </a:r>
            <a:r>
              <a:rPr lang="nb-NO" dirty="0">
                <a:solidFill>
                  <a:schemeClr val="tx1"/>
                </a:solidFill>
              </a:rPr>
              <a:t> portal.</a:t>
            </a:r>
          </a:p>
          <a:p>
            <a:r>
              <a:rPr lang="nb-NO" dirty="0">
                <a:solidFill>
                  <a:schemeClr val="tx1"/>
                </a:solidFill>
              </a:rPr>
              <a:t>10 min </a:t>
            </a:r>
            <a:r>
              <a:rPr lang="nb-NO" dirty="0" err="1">
                <a:solidFill>
                  <a:schemeClr val="tx1"/>
                </a:solidFill>
              </a:rPr>
              <a:t>Task</a:t>
            </a:r>
            <a:r>
              <a:rPr lang="nb-NO" dirty="0">
                <a:solidFill>
                  <a:schemeClr val="tx1"/>
                </a:solidFill>
              </a:rPr>
              <a:t> 2 - </a:t>
            </a:r>
            <a:r>
              <a:rPr lang="nb-NO" dirty="0" err="1">
                <a:solidFill>
                  <a:schemeClr val="tx1"/>
                </a:solidFill>
              </a:rPr>
              <a:t>Provisioning</a:t>
            </a:r>
            <a:r>
              <a:rPr lang="nb-NO" dirty="0">
                <a:solidFill>
                  <a:schemeClr val="tx1"/>
                </a:solidFill>
              </a:rPr>
              <a:t> (</a:t>
            </a:r>
            <a:r>
              <a:rPr lang="nb-NO" dirty="0" err="1">
                <a:solidFill>
                  <a:schemeClr val="tx1"/>
                </a:solidFill>
              </a:rPr>
              <a:t>Consumption</a:t>
            </a:r>
            <a:r>
              <a:rPr lang="nb-NO" dirty="0">
                <a:solidFill>
                  <a:schemeClr val="tx1"/>
                </a:solidFill>
              </a:rPr>
              <a:t>)</a:t>
            </a:r>
          </a:p>
          <a:p>
            <a:r>
              <a:rPr lang="nb-NO" dirty="0">
                <a:solidFill>
                  <a:schemeClr val="tx1"/>
                </a:solidFill>
              </a:rPr>
              <a:t>20 min </a:t>
            </a:r>
            <a:r>
              <a:rPr lang="nb-NO" dirty="0" err="1">
                <a:solidFill>
                  <a:schemeClr val="tx1"/>
                </a:solidFill>
              </a:rPr>
              <a:t>Task</a:t>
            </a:r>
            <a:r>
              <a:rPr lang="nb-NO" dirty="0">
                <a:solidFill>
                  <a:schemeClr val="tx1"/>
                </a:solidFill>
              </a:rPr>
              <a:t> 3 - API import in 3 different </a:t>
            </a:r>
            <a:r>
              <a:rPr lang="nb-NO" dirty="0" err="1">
                <a:solidFill>
                  <a:schemeClr val="tx1"/>
                </a:solidFill>
              </a:rPr>
              <a:t>ways</a:t>
            </a:r>
            <a:endParaRPr lang="nb-NO" dirty="0">
              <a:solidFill>
                <a:schemeClr val="tx1"/>
              </a:solidFill>
            </a:endParaRPr>
          </a:p>
          <a:p>
            <a:r>
              <a:rPr lang="nb-NO" dirty="0">
                <a:solidFill>
                  <a:schemeClr val="tx1"/>
                </a:solidFill>
              </a:rPr>
              <a:t>15 min </a:t>
            </a:r>
            <a:r>
              <a:rPr lang="nb-NO" dirty="0" err="1">
                <a:solidFill>
                  <a:schemeClr val="tx1"/>
                </a:solidFill>
              </a:rPr>
              <a:t>Task</a:t>
            </a:r>
            <a:r>
              <a:rPr lang="nb-NO" dirty="0">
                <a:solidFill>
                  <a:schemeClr val="tx1"/>
                </a:solidFill>
              </a:rPr>
              <a:t> 4 - Products and Subscriptions</a:t>
            </a:r>
          </a:p>
          <a:p>
            <a:r>
              <a:rPr lang="nb-NO" b="1" dirty="0">
                <a:solidFill>
                  <a:schemeClr val="tx1"/>
                </a:solidFill>
              </a:rPr>
              <a:t>10:20-10:40 Break</a:t>
            </a:r>
          </a:p>
          <a:p>
            <a:r>
              <a:rPr lang="nb-NO" b="1" dirty="0">
                <a:solidFill>
                  <a:schemeClr val="tx1"/>
                </a:solidFill>
              </a:rPr>
              <a:t>10:40-12:00 </a:t>
            </a:r>
            <a:r>
              <a:rPr lang="nb-NO" b="1" dirty="0" err="1">
                <a:solidFill>
                  <a:schemeClr val="tx1"/>
                </a:solidFill>
              </a:rPr>
              <a:t>Policies</a:t>
            </a:r>
            <a:r>
              <a:rPr lang="nb-NO" b="1" dirty="0">
                <a:solidFill>
                  <a:schemeClr val="tx1"/>
                </a:solidFill>
              </a:rPr>
              <a:t> in Azure API Management</a:t>
            </a:r>
          </a:p>
          <a:p>
            <a:r>
              <a:rPr lang="nb-NO" dirty="0">
                <a:solidFill>
                  <a:schemeClr val="tx1"/>
                </a:solidFill>
              </a:rPr>
              <a:t>20 min Presentation (and pre-</a:t>
            </a:r>
            <a:r>
              <a:rPr lang="nb-NO" dirty="0" err="1">
                <a:solidFill>
                  <a:schemeClr val="tx1"/>
                </a:solidFill>
              </a:rPr>
              <a:t>requisites</a:t>
            </a:r>
            <a:r>
              <a:rPr lang="nb-NO" dirty="0">
                <a:solidFill>
                  <a:schemeClr val="tx1"/>
                </a:solidFill>
              </a:rPr>
              <a:t>)</a:t>
            </a:r>
          </a:p>
          <a:p>
            <a:r>
              <a:rPr lang="nb-NO" dirty="0">
                <a:solidFill>
                  <a:schemeClr val="tx1"/>
                </a:solidFill>
              </a:rPr>
              <a:t>20 min </a:t>
            </a:r>
            <a:r>
              <a:rPr lang="nb-NO" dirty="0" err="1">
                <a:solidFill>
                  <a:schemeClr val="tx1"/>
                </a:solidFill>
              </a:rPr>
              <a:t>Mocking</a:t>
            </a:r>
            <a:endParaRPr lang="nb-NO" dirty="0">
              <a:solidFill>
                <a:schemeClr val="tx1"/>
              </a:solidFill>
            </a:endParaRPr>
          </a:p>
          <a:p>
            <a:r>
              <a:rPr lang="nb-NO" dirty="0">
                <a:solidFill>
                  <a:schemeClr val="tx1"/>
                </a:solidFill>
              </a:rPr>
              <a:t>10 min </a:t>
            </a:r>
            <a:r>
              <a:rPr lang="nb-NO" dirty="0" err="1">
                <a:solidFill>
                  <a:schemeClr val="tx1"/>
                </a:solidFill>
              </a:rPr>
              <a:t>Manipulating</a:t>
            </a:r>
            <a:r>
              <a:rPr lang="nb-NO" dirty="0">
                <a:solidFill>
                  <a:schemeClr val="tx1"/>
                </a:solidFill>
              </a:rPr>
              <a:t> </a:t>
            </a:r>
            <a:r>
              <a:rPr lang="nb-NO" dirty="0" err="1">
                <a:solidFill>
                  <a:schemeClr val="tx1"/>
                </a:solidFill>
              </a:rPr>
              <a:t>the</a:t>
            </a:r>
            <a:r>
              <a:rPr lang="nb-NO" dirty="0">
                <a:solidFill>
                  <a:schemeClr val="tx1"/>
                </a:solidFill>
              </a:rPr>
              <a:t> </a:t>
            </a:r>
            <a:r>
              <a:rPr lang="nb-NO" dirty="0" err="1">
                <a:solidFill>
                  <a:schemeClr val="tx1"/>
                </a:solidFill>
              </a:rPr>
              <a:t>response</a:t>
            </a:r>
            <a:endParaRPr lang="nb-NO" dirty="0">
              <a:solidFill>
                <a:schemeClr val="tx1"/>
              </a:solidFill>
            </a:endParaRPr>
          </a:p>
          <a:p>
            <a:r>
              <a:rPr lang="nb-NO" dirty="0">
                <a:solidFill>
                  <a:schemeClr val="tx1"/>
                </a:solidFill>
              </a:rPr>
              <a:t>20 min </a:t>
            </a:r>
            <a:r>
              <a:rPr lang="nb-NO" dirty="0" err="1">
                <a:solidFill>
                  <a:schemeClr val="tx1"/>
                </a:solidFill>
              </a:rPr>
              <a:t>Conditions</a:t>
            </a:r>
            <a:endParaRPr lang="nb-NO" dirty="0">
              <a:solidFill>
                <a:schemeClr val="tx1"/>
              </a:solidFill>
            </a:endParaRPr>
          </a:p>
        </p:txBody>
      </p:sp>
      <p:sp>
        <p:nvSpPr>
          <p:cNvPr id="17" name="Title 16"/>
          <p:cNvSpPr>
            <a:spLocks noGrp="1"/>
          </p:cNvSpPr>
          <p:nvPr>
            <p:ph type="title"/>
          </p:nvPr>
        </p:nvSpPr>
        <p:spPr>
          <a:xfrm>
            <a:off x="588263" y="2452254"/>
            <a:ext cx="3780537" cy="1870363"/>
          </a:xfrm>
          <a:prstGeom prst="rect">
            <a:avLst/>
          </a:prstGeom>
        </p:spPr>
        <p:txBody>
          <a:bodyPr wrap="square" anchor="ctr">
            <a:normAutofit/>
          </a:bodyPr>
          <a:lstStyle/>
          <a:p>
            <a:r>
              <a:rPr lang="en-US" sz="3200" dirty="0"/>
              <a:t>Agenda (160 min)</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6DBF2-B6CD-D047-970A-67FC22DBA5A7}"/>
              </a:ext>
            </a:extLst>
          </p:cNvPr>
          <p:cNvSpPr/>
          <p:nvPr/>
        </p:nvSpPr>
        <p:spPr>
          <a:xfrm>
            <a:off x="512618" y="423440"/>
            <a:ext cx="11166761" cy="907171"/>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1: Setup (</a:t>
            </a:r>
            <a:r>
              <a:rPr lang="nb-NO" b="1" dirty="0" err="1">
                <a:solidFill>
                  <a:srgbClr val="24292E"/>
                </a:solidFill>
                <a:latin typeface="-apple-system"/>
              </a:rPr>
              <a:t>together</a:t>
            </a:r>
            <a:r>
              <a:rPr lang="nb-NO" b="1" dirty="0">
                <a:solidFill>
                  <a:srgbClr val="24292E"/>
                </a:solidFill>
                <a:latin typeface="-apple-system"/>
              </a:rPr>
              <a:t>)</a:t>
            </a:r>
          </a:p>
          <a:p>
            <a:r>
              <a:rPr lang="nb-NO" dirty="0">
                <a:solidFill>
                  <a:srgbClr val="24292E"/>
                </a:solidFill>
                <a:latin typeface="-apple-system"/>
              </a:rPr>
              <a:t>Make sure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can</a:t>
            </a:r>
            <a:r>
              <a:rPr lang="nb-NO" dirty="0">
                <a:solidFill>
                  <a:srgbClr val="24292E"/>
                </a:solidFill>
                <a:latin typeface="-apple-system"/>
              </a:rPr>
              <a:t> </a:t>
            </a:r>
            <a:r>
              <a:rPr lang="nb-NO" dirty="0" err="1">
                <a:solidFill>
                  <a:srgbClr val="24292E"/>
                </a:solidFill>
                <a:latin typeface="-apple-system"/>
              </a:rPr>
              <a:t>open</a:t>
            </a:r>
            <a:r>
              <a:rPr lang="nb-NO" dirty="0">
                <a:solidFill>
                  <a:srgbClr val="24292E"/>
                </a:solidFill>
                <a:latin typeface="-apple-system"/>
              </a:rPr>
              <a:t> a </a:t>
            </a:r>
            <a:r>
              <a:rPr lang="nb-NO" dirty="0" err="1">
                <a:solidFill>
                  <a:srgbClr val="24292E"/>
                </a:solidFill>
                <a:latin typeface="-apple-system"/>
              </a:rPr>
              <a:t>console</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Create</a:t>
            </a:r>
            <a:r>
              <a:rPr lang="nb-NO" dirty="0">
                <a:solidFill>
                  <a:srgbClr val="24292E"/>
                </a:solidFill>
                <a:latin typeface="-apple-system"/>
              </a:rPr>
              <a:t> </a:t>
            </a:r>
            <a:r>
              <a:rPr lang="nb-NO" dirty="0" err="1">
                <a:solidFill>
                  <a:srgbClr val="24292E"/>
                </a:solidFill>
                <a:latin typeface="-apple-system"/>
              </a:rPr>
              <a:t>then</a:t>
            </a:r>
            <a:r>
              <a:rPr lang="nb-NO" dirty="0">
                <a:solidFill>
                  <a:srgbClr val="24292E"/>
                </a:solidFill>
                <a:latin typeface="-apple-system"/>
              </a:rPr>
              <a:t> a </a:t>
            </a:r>
            <a:r>
              <a:rPr lang="nb-NO" dirty="0" err="1">
                <a:solidFill>
                  <a:srgbClr val="24292E"/>
                </a:solidFill>
                <a:latin typeface="-apple-system"/>
              </a:rPr>
              <a:t>resource</a:t>
            </a:r>
            <a:r>
              <a:rPr lang="nb-NO" dirty="0">
                <a:solidFill>
                  <a:srgbClr val="24292E"/>
                </a:solidFill>
                <a:latin typeface="-apple-system"/>
              </a:rPr>
              <a:t> </a:t>
            </a:r>
            <a:r>
              <a:rPr lang="nb-NO" dirty="0" err="1">
                <a:solidFill>
                  <a:srgbClr val="24292E"/>
                </a:solidFill>
                <a:latin typeface="-apple-system"/>
              </a:rPr>
              <a:t>group</a:t>
            </a:r>
            <a:r>
              <a:rPr lang="nb-NO" dirty="0">
                <a:solidFill>
                  <a:srgbClr val="24292E"/>
                </a:solidFill>
                <a:latin typeface="-apple-system"/>
              </a:rPr>
              <a:t> </a:t>
            </a:r>
            <a:r>
              <a:rPr lang="nb-NO" dirty="0" err="1">
                <a:solidFill>
                  <a:srgbClr val="24292E"/>
                </a:solidFill>
                <a:latin typeface="-apple-system"/>
              </a:rPr>
              <a:t>where</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APIM to.</a:t>
            </a:r>
            <a:endParaRPr lang="nb-NO" b="0" i="0" dirty="0">
              <a:solidFill>
                <a:srgbClr val="24292E"/>
              </a:solidFill>
              <a:effectLst/>
              <a:latin typeface="-apple-system"/>
            </a:endParaRPr>
          </a:p>
        </p:txBody>
      </p:sp>
      <p:sp>
        <p:nvSpPr>
          <p:cNvPr id="4" name="Rectangle 3">
            <a:extLst>
              <a:ext uri="{FF2B5EF4-FFF2-40B4-BE49-F238E27FC236}">
                <a16:creationId xmlns:a16="http://schemas.microsoft.com/office/drawing/2014/main" id="{5C913D3B-5BBB-5A42-BF34-36AD31008174}"/>
              </a:ext>
            </a:extLst>
          </p:cNvPr>
          <p:cNvSpPr/>
          <p:nvPr/>
        </p:nvSpPr>
        <p:spPr>
          <a:xfrm>
            <a:off x="512618" y="1404213"/>
            <a:ext cx="11333017"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2: </a:t>
            </a:r>
            <a:r>
              <a:rPr lang="nb-NO" b="1" dirty="0" err="1">
                <a:solidFill>
                  <a:srgbClr val="24292E"/>
                </a:solidFill>
                <a:latin typeface="-apple-system"/>
              </a:rPr>
              <a:t>Provision</a:t>
            </a:r>
            <a:r>
              <a:rPr lang="nb-NO" b="1" dirty="0">
                <a:solidFill>
                  <a:srgbClr val="24292E"/>
                </a:solidFill>
                <a:latin typeface="-apple-system"/>
              </a:rPr>
              <a:t> an </a:t>
            </a:r>
            <a:r>
              <a:rPr lang="nb-NO" b="1" dirty="0" err="1">
                <a:solidFill>
                  <a:srgbClr val="24292E"/>
                </a:solidFill>
                <a:latin typeface="-apple-system"/>
              </a:rPr>
              <a:t>instance</a:t>
            </a:r>
            <a:r>
              <a:rPr lang="nb-NO" b="1" dirty="0">
                <a:solidFill>
                  <a:srgbClr val="24292E"/>
                </a:solidFill>
                <a:latin typeface="-apple-system"/>
              </a:rPr>
              <a:t> </a:t>
            </a:r>
            <a:r>
              <a:rPr lang="nb-NO" b="1" dirty="0" err="1">
                <a:solidFill>
                  <a:srgbClr val="24292E"/>
                </a:solidFill>
                <a:latin typeface="-apple-system"/>
              </a:rPr>
              <a:t>of</a:t>
            </a:r>
            <a:r>
              <a:rPr lang="nb-NO" b="1" dirty="0">
                <a:solidFill>
                  <a:srgbClr val="24292E"/>
                </a:solidFill>
                <a:latin typeface="-apple-system"/>
              </a:rPr>
              <a:t> Azure API Management</a:t>
            </a:r>
          </a:p>
          <a:p>
            <a:r>
              <a:rPr lang="nb-NO" dirty="0" err="1">
                <a:solidFill>
                  <a:srgbClr val="24292E"/>
                </a:solidFill>
                <a:latin typeface="-apple-system"/>
              </a:rPr>
              <a:t>Use</a:t>
            </a:r>
            <a:r>
              <a:rPr lang="nb-NO" dirty="0">
                <a:solidFill>
                  <a:srgbClr val="24292E"/>
                </a:solidFill>
                <a:latin typeface="-apple-system"/>
              </a:rPr>
              <a:t> PowerShell from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console</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a:t>
            </a:r>
            <a:r>
              <a:rPr lang="nb-NO" dirty="0" err="1">
                <a:solidFill>
                  <a:srgbClr val="24292E"/>
                </a:solidFill>
                <a:latin typeface="-apple-system"/>
              </a:rPr>
              <a:t>Provision</a:t>
            </a:r>
            <a:r>
              <a:rPr lang="nb-NO" dirty="0">
                <a:solidFill>
                  <a:srgbClr val="24292E"/>
                </a:solidFill>
                <a:latin typeface="-apple-system"/>
              </a:rPr>
              <a:t> an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of</a:t>
            </a:r>
            <a:r>
              <a:rPr lang="nb-NO" dirty="0">
                <a:solidFill>
                  <a:srgbClr val="24292E"/>
                </a:solidFill>
                <a:latin typeface="-apple-system"/>
              </a:rPr>
              <a:t> APIM and make sure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whatever</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provision</a:t>
            </a:r>
            <a:r>
              <a:rPr lang="nb-NO" dirty="0">
                <a:solidFill>
                  <a:srgbClr val="24292E"/>
                </a:solidFill>
                <a:latin typeface="-apple-system"/>
              </a:rPr>
              <a:t> in </a:t>
            </a:r>
            <a:r>
              <a:rPr lang="nb-NO" dirty="0" err="1">
                <a:solidFill>
                  <a:srgbClr val="24292E"/>
                </a:solidFill>
                <a:latin typeface="-apple-system"/>
              </a:rPr>
              <a:t>this</a:t>
            </a:r>
            <a:r>
              <a:rPr lang="nb-NO" dirty="0">
                <a:solidFill>
                  <a:srgbClr val="24292E"/>
                </a:solidFill>
                <a:latin typeface="-apple-system"/>
              </a:rPr>
              <a:t> workshop </a:t>
            </a:r>
            <a:r>
              <a:rPr lang="nb-NO" dirty="0" err="1">
                <a:solidFill>
                  <a:srgbClr val="24292E"/>
                </a:solidFill>
                <a:latin typeface="-apple-system"/>
              </a:rPr>
              <a:t>will</a:t>
            </a:r>
            <a:r>
              <a:rPr lang="nb-NO" dirty="0">
                <a:solidFill>
                  <a:srgbClr val="24292E"/>
                </a:solidFill>
                <a:latin typeface="-apple-system"/>
              </a:rPr>
              <a:t> be </a:t>
            </a:r>
            <a:r>
              <a:rPr lang="nb-NO" dirty="0" err="1">
                <a:solidFill>
                  <a:srgbClr val="24292E"/>
                </a:solidFill>
                <a:latin typeface="-apple-system"/>
              </a:rPr>
              <a:t>deleted</a:t>
            </a:r>
            <a:r>
              <a:rPr lang="nb-NO" dirty="0">
                <a:solidFill>
                  <a:srgbClr val="24292E"/>
                </a:solidFill>
                <a:latin typeface="-apple-system"/>
              </a:rPr>
              <a:t> later </a:t>
            </a:r>
            <a:r>
              <a:rPr lang="nb-NO" dirty="0" err="1">
                <a:solidFill>
                  <a:srgbClr val="24292E"/>
                </a:solidFill>
                <a:latin typeface="-apple-system"/>
              </a:rPr>
              <a:t>together</a:t>
            </a:r>
            <a:r>
              <a:rPr lang="nb-NO" dirty="0">
                <a:solidFill>
                  <a:srgbClr val="24292E"/>
                </a:solidFill>
                <a:latin typeface="-apple-system"/>
              </a:rPr>
              <a:t>. </a:t>
            </a:r>
            <a:r>
              <a:rPr lang="nb-NO" dirty="0" err="1">
                <a:solidFill>
                  <a:srgbClr val="24292E"/>
                </a:solidFill>
                <a:latin typeface="-apple-system"/>
              </a:rPr>
              <a:t>Choose</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purchasable</a:t>
            </a:r>
            <a:r>
              <a:rPr lang="nb-NO" dirty="0">
                <a:solidFill>
                  <a:srgbClr val="24292E"/>
                </a:solidFill>
                <a:latin typeface="-apple-system"/>
              </a:rPr>
              <a:t> Stock </a:t>
            </a:r>
            <a:r>
              <a:rPr lang="nb-NO" dirty="0" err="1">
                <a:solidFill>
                  <a:srgbClr val="24292E"/>
                </a:solidFill>
                <a:latin typeface="-apple-system"/>
              </a:rPr>
              <a:t>Keeping</a:t>
            </a:r>
            <a:r>
              <a:rPr lang="nb-NO" dirty="0">
                <a:solidFill>
                  <a:srgbClr val="24292E"/>
                </a:solidFill>
                <a:latin typeface="-apple-system"/>
              </a:rPr>
              <a:t> Unit (SKU)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bills</a:t>
            </a:r>
            <a:r>
              <a:rPr lang="nb-NO" dirty="0">
                <a:solidFill>
                  <a:srgbClr val="24292E"/>
                </a:solidFill>
                <a:latin typeface="-apple-system"/>
              </a:rPr>
              <a:t> per </a:t>
            </a:r>
            <a:r>
              <a:rPr lang="nb-NO" dirty="0" err="1">
                <a:solidFill>
                  <a:srgbClr val="24292E"/>
                </a:solidFill>
                <a:latin typeface="-apple-system"/>
              </a:rPr>
              <a:t>execution</a:t>
            </a:r>
            <a:r>
              <a:rPr lang="nb-NO" dirty="0">
                <a:solidFill>
                  <a:srgbClr val="24292E"/>
                </a:solidFill>
                <a:latin typeface="-apple-system"/>
              </a:rPr>
              <a:t>.</a:t>
            </a:r>
            <a:endParaRPr lang="nb-NO" b="0" i="0" dirty="0">
              <a:solidFill>
                <a:srgbClr val="24292E"/>
              </a:solidFill>
              <a:effectLst/>
              <a:latin typeface="-apple-system"/>
            </a:endParaRPr>
          </a:p>
        </p:txBody>
      </p:sp>
      <p:sp>
        <p:nvSpPr>
          <p:cNvPr id="5" name="Rectangle 4">
            <a:extLst>
              <a:ext uri="{FF2B5EF4-FFF2-40B4-BE49-F238E27FC236}">
                <a16:creationId xmlns:a16="http://schemas.microsoft.com/office/drawing/2014/main" id="{2880DCC0-DA04-B149-BE95-8A59F5864EC4}"/>
              </a:ext>
            </a:extLst>
          </p:cNvPr>
          <p:cNvSpPr/>
          <p:nvPr/>
        </p:nvSpPr>
        <p:spPr>
          <a:xfrm>
            <a:off x="512619" y="2916382"/>
            <a:ext cx="11166761" cy="2265236"/>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3: </a:t>
            </a:r>
            <a:r>
              <a:rPr lang="nb-NO" b="1" dirty="0" err="1">
                <a:solidFill>
                  <a:srgbClr val="24292E"/>
                </a:solidFill>
                <a:latin typeface="-apple-system"/>
              </a:rPr>
              <a:t>Deploy</a:t>
            </a:r>
            <a:r>
              <a:rPr lang="nb-NO" b="1" dirty="0">
                <a:solidFill>
                  <a:srgbClr val="24292E"/>
                </a:solidFill>
                <a:latin typeface="-apple-system"/>
              </a:rPr>
              <a:t> 3 APIs in 3 different </a:t>
            </a:r>
            <a:r>
              <a:rPr lang="nb-NO" b="1" dirty="0" err="1">
                <a:solidFill>
                  <a:srgbClr val="24292E"/>
                </a:solidFill>
                <a:latin typeface="-apple-system"/>
              </a:rPr>
              <a:t>ways</a:t>
            </a:r>
            <a:endParaRPr lang="nb-NO" b="1" dirty="0">
              <a:solidFill>
                <a:srgbClr val="24292E"/>
              </a:solidFill>
              <a:latin typeface="-apple-system"/>
            </a:endParaRPr>
          </a:p>
          <a:p>
            <a:r>
              <a:rPr lang="nb-NO" dirty="0">
                <a:solidFill>
                  <a:srgbClr val="24292E"/>
                </a:solidFill>
                <a:latin typeface="-apple-system"/>
              </a:rPr>
              <a:t>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we'll</a:t>
            </a:r>
            <a:r>
              <a:rPr lang="nb-NO" dirty="0">
                <a:solidFill>
                  <a:srgbClr val="24292E"/>
                </a:solidFill>
                <a:latin typeface="-apple-system"/>
              </a:rPr>
              <a:t> </a:t>
            </a:r>
            <a:r>
              <a:rPr lang="nb-NO" dirty="0" err="1">
                <a:solidFill>
                  <a:srgbClr val="24292E"/>
                </a:solidFill>
                <a:latin typeface="-apple-system"/>
              </a:rPr>
              <a:t>deploy</a:t>
            </a:r>
            <a:r>
              <a:rPr lang="nb-NO" dirty="0">
                <a:solidFill>
                  <a:srgbClr val="24292E"/>
                </a:solidFill>
                <a:latin typeface="-apple-system"/>
              </a:rPr>
              <a:t> 3 APIs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follows</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famous</a:t>
            </a:r>
            <a:r>
              <a:rPr lang="nb-NO" dirty="0">
                <a:solidFill>
                  <a:srgbClr val="24292E"/>
                </a:solidFill>
                <a:latin typeface="-apple-system"/>
              </a:rPr>
              <a:t> </a:t>
            </a:r>
            <a:r>
              <a:rPr lang="nb-NO" dirty="0">
                <a:solidFill>
                  <a:srgbClr val="0366D6"/>
                </a:solidFill>
                <a:latin typeface="-apple-system"/>
                <a:hlinkClick r:id="rId3"/>
              </a:rPr>
              <a:t>conference API</a:t>
            </a:r>
            <a:r>
              <a:rPr lang="nb-NO" dirty="0">
                <a:solidFill>
                  <a:srgbClr val="24292E"/>
                </a:solidFill>
                <a:latin typeface="-apple-system"/>
              </a:rPr>
              <a:t> (</a:t>
            </a:r>
            <a:r>
              <a:rPr lang="nb-NO" dirty="0">
                <a:solidFill>
                  <a:srgbClr val="24292E"/>
                </a:solidFill>
                <a:latin typeface="-apple-system"/>
                <a:hlinkClick r:id="rId3"/>
              </a:rPr>
              <a:t>https://conferenceapi.azurewebsites.net/?format=json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with</a:t>
            </a:r>
            <a:r>
              <a:rPr lang="nb-NO" dirty="0">
                <a:solidFill>
                  <a:srgbClr val="24292E"/>
                </a:solidFill>
                <a:latin typeface="-apple-system"/>
              </a:rPr>
              <a:t> PowerShell and test it from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favorite</a:t>
            </a:r>
            <a:r>
              <a:rPr lang="nb-NO" dirty="0">
                <a:solidFill>
                  <a:srgbClr val="24292E"/>
                </a:solidFill>
                <a:latin typeface="-apple-system"/>
              </a:rPr>
              <a:t> </a:t>
            </a:r>
            <a:r>
              <a:rPr lang="nb-NO" dirty="0" err="1">
                <a:solidFill>
                  <a:srgbClr val="24292E"/>
                </a:solidFill>
                <a:latin typeface="-apple-system"/>
              </a:rPr>
              <a:t>browser</a:t>
            </a:r>
            <a:r>
              <a:rPr lang="nb-NO" dirty="0">
                <a:solidFill>
                  <a:srgbClr val="24292E"/>
                </a:solidFill>
                <a:latin typeface="-apple-system"/>
              </a:rPr>
              <a:t>.</a:t>
            </a:r>
          </a:p>
          <a:p>
            <a:pPr>
              <a:buFont typeface="+mj-lt"/>
              <a:buAutoNum type="arabicPeriod"/>
            </a:pPr>
            <a:r>
              <a:rPr lang="nb-NO" dirty="0" err="1">
                <a:solidFill>
                  <a:srgbClr val="24292E"/>
                </a:solidFill>
                <a:latin typeface="-apple-system"/>
              </a:rPr>
              <a:t>Deploy</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t>
            </a:r>
            <a:r>
              <a:rPr lang="nb-NO" dirty="0">
                <a:solidFill>
                  <a:srgbClr val="0366D6"/>
                </a:solidFill>
                <a:latin typeface="-apple-system"/>
                <a:hlinkClick r:id="rId4"/>
              </a:rPr>
              <a:t>petstore api</a:t>
            </a:r>
            <a:r>
              <a:rPr lang="nb-NO" dirty="0">
                <a:solidFill>
                  <a:srgbClr val="24292E"/>
                </a:solidFill>
                <a:latin typeface="-apple-system"/>
              </a:rPr>
              <a:t> (</a:t>
            </a:r>
            <a:r>
              <a:rPr lang="nb-NO" dirty="0">
                <a:solidFill>
                  <a:srgbClr val="24292E"/>
                </a:solidFill>
                <a:latin typeface="-apple-system"/>
                <a:hlinkClick r:id="rId4"/>
              </a:rPr>
              <a:t>https://petstore.swagger.io/v2/swagger.json</a:t>
            </a:r>
            <a:r>
              <a:rPr lang="nb-NO" dirty="0">
                <a:solidFill>
                  <a:srgbClr val="24292E"/>
                </a:solidFill>
                <a:latin typeface="-apple-system"/>
              </a:rPr>
              <a:t> ) to </a:t>
            </a:r>
            <a:r>
              <a:rPr lang="nb-NO" dirty="0" err="1">
                <a:solidFill>
                  <a:srgbClr val="24292E"/>
                </a:solidFill>
                <a:latin typeface="-apple-system"/>
              </a:rPr>
              <a:t>your</a:t>
            </a:r>
            <a:r>
              <a:rPr lang="nb-NO" dirty="0">
                <a:solidFill>
                  <a:srgbClr val="24292E"/>
                </a:solidFill>
                <a:latin typeface="-apple-system"/>
              </a:rPr>
              <a:t> APIM </a:t>
            </a:r>
            <a:r>
              <a:rPr lang="nb-NO" dirty="0" err="1">
                <a:solidFill>
                  <a:srgbClr val="24292E"/>
                </a:solidFill>
                <a:latin typeface="-apple-system"/>
              </a:rPr>
              <a:t>instance</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a:t>
            </a:r>
            <a:r>
              <a:rPr lang="nb-NO" dirty="0" err="1">
                <a:solidFill>
                  <a:srgbClr val="24292E"/>
                </a:solidFill>
                <a:latin typeface="-apple-system"/>
              </a:rPr>
              <a:t>the</a:t>
            </a:r>
            <a:r>
              <a:rPr lang="nb-NO" dirty="0">
                <a:solidFill>
                  <a:srgbClr val="24292E"/>
                </a:solidFill>
                <a:latin typeface="-apple-system"/>
              </a:rPr>
              <a:t> Azure Portal.</a:t>
            </a:r>
          </a:p>
          <a:p>
            <a:pPr>
              <a:buFont typeface="+mj-lt"/>
              <a:buAutoNum type="arabicPeriod"/>
            </a:pPr>
            <a:r>
              <a:rPr lang="nb-NO" dirty="0" err="1">
                <a:solidFill>
                  <a:srgbClr val="24292E"/>
                </a:solidFill>
                <a:latin typeface="-apple-system"/>
              </a:rPr>
              <a:t>Create</a:t>
            </a:r>
            <a:r>
              <a:rPr lang="nb-NO" dirty="0">
                <a:solidFill>
                  <a:srgbClr val="24292E"/>
                </a:solidFill>
                <a:latin typeface="-apple-system"/>
              </a:rPr>
              <a:t> an </a:t>
            </a:r>
            <a:r>
              <a:rPr lang="nb-NO" dirty="0" err="1">
                <a:solidFill>
                  <a:srgbClr val="24292E"/>
                </a:solidFill>
                <a:latin typeface="-apple-system"/>
              </a:rPr>
              <a:t>own</a:t>
            </a:r>
            <a:r>
              <a:rPr lang="nb-NO" dirty="0">
                <a:solidFill>
                  <a:srgbClr val="24292E"/>
                </a:solidFill>
                <a:latin typeface="-apple-system"/>
              </a:rPr>
              <a:t> API </a:t>
            </a:r>
            <a:r>
              <a:rPr lang="nb-NO" dirty="0" err="1">
                <a:solidFill>
                  <a:srgbClr val="24292E"/>
                </a:solidFill>
                <a:latin typeface="-apple-system"/>
              </a:rPr>
              <a:t>called</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a:t>
            </a:r>
            <a:r>
              <a:rPr lang="nb-NO" dirty="0" err="1">
                <a:solidFill>
                  <a:srgbClr val="24292E"/>
                </a:solidFill>
                <a:latin typeface="-apple-system"/>
              </a:rPr>
              <a:t>with</a:t>
            </a:r>
            <a:r>
              <a:rPr lang="nb-NO" dirty="0">
                <a:solidFill>
                  <a:srgbClr val="24292E"/>
                </a:solidFill>
                <a:latin typeface="-apple-system"/>
              </a:rPr>
              <a:t> a </a:t>
            </a:r>
            <a:r>
              <a:rPr lang="nb-NO" dirty="0" err="1">
                <a:solidFill>
                  <a:srgbClr val="24292E"/>
                </a:solidFill>
                <a:latin typeface="-apple-system"/>
              </a:rPr>
              <a:t>basic</a:t>
            </a:r>
            <a:r>
              <a:rPr lang="nb-NO" dirty="0">
                <a:solidFill>
                  <a:srgbClr val="24292E"/>
                </a:solidFill>
                <a:latin typeface="-apple-system"/>
              </a:rPr>
              <a:t> GET </a:t>
            </a:r>
            <a:r>
              <a:rPr lang="nb-NO" dirty="0" err="1">
                <a:solidFill>
                  <a:srgbClr val="24292E"/>
                </a:solidFill>
                <a:latin typeface="-apple-system"/>
              </a:rPr>
              <a:t>endpoint</a:t>
            </a:r>
            <a:r>
              <a:rPr lang="nb-NO" dirty="0">
                <a:solidFill>
                  <a:srgbClr val="24292E"/>
                </a:solidFill>
                <a:latin typeface="-apple-system"/>
              </a:rPr>
              <a:t> </a:t>
            </a:r>
            <a:r>
              <a:rPr lang="nb-NO" dirty="0" err="1">
                <a:solidFill>
                  <a:srgbClr val="24292E"/>
                </a:solidFill>
                <a:latin typeface="-apple-system"/>
              </a:rPr>
              <a:t>directly</a:t>
            </a:r>
            <a:r>
              <a:rPr lang="nb-NO" dirty="0">
                <a:solidFill>
                  <a:srgbClr val="24292E"/>
                </a:solidFill>
                <a:latin typeface="-apple-system"/>
              </a:rPr>
              <a:t> from </a:t>
            </a:r>
            <a:r>
              <a:rPr lang="nb-NO" dirty="0" err="1">
                <a:solidFill>
                  <a:srgbClr val="24292E"/>
                </a:solidFill>
                <a:latin typeface="-apple-system"/>
              </a:rPr>
              <a:t>within</a:t>
            </a:r>
            <a:r>
              <a:rPr lang="nb-NO" dirty="0">
                <a:solidFill>
                  <a:srgbClr val="24292E"/>
                </a:solidFill>
                <a:latin typeface="-apple-system"/>
              </a:rPr>
              <a:t> in </a:t>
            </a:r>
            <a:r>
              <a:rPr lang="nb-NO" dirty="0" err="1">
                <a:solidFill>
                  <a:srgbClr val="24292E"/>
                </a:solidFill>
                <a:latin typeface="-apple-system"/>
              </a:rPr>
              <a:t>the</a:t>
            </a:r>
            <a:r>
              <a:rPr lang="nb-NO" dirty="0">
                <a:solidFill>
                  <a:srgbClr val="24292E"/>
                </a:solidFill>
                <a:latin typeface="-apple-system"/>
              </a:rPr>
              <a:t> Azure Portal. This API </a:t>
            </a:r>
            <a:r>
              <a:rPr lang="nb-NO" dirty="0" err="1">
                <a:solidFill>
                  <a:srgbClr val="24292E"/>
                </a:solidFill>
                <a:latin typeface="-apple-system"/>
              </a:rPr>
              <a:t>won't</a:t>
            </a:r>
            <a:r>
              <a:rPr lang="nb-NO" dirty="0">
                <a:solidFill>
                  <a:srgbClr val="24292E"/>
                </a:solidFill>
                <a:latin typeface="-apple-system"/>
              </a:rPr>
              <a:t> do </a:t>
            </a:r>
            <a:r>
              <a:rPr lang="nb-NO" dirty="0" err="1">
                <a:solidFill>
                  <a:srgbClr val="24292E"/>
                </a:solidFill>
                <a:latin typeface="-apple-system"/>
              </a:rPr>
              <a:t>much</a:t>
            </a:r>
            <a:r>
              <a:rPr lang="nb-NO" dirty="0">
                <a:solidFill>
                  <a:srgbClr val="24292E"/>
                </a:solidFill>
                <a:latin typeface="-apple-system"/>
              </a:rPr>
              <a:t> </a:t>
            </a:r>
            <a:r>
              <a:rPr lang="nb-NO" dirty="0" err="1">
                <a:solidFill>
                  <a:srgbClr val="24292E"/>
                </a:solidFill>
                <a:latin typeface="-apple-system"/>
              </a:rPr>
              <a:t>since</a:t>
            </a:r>
            <a:r>
              <a:rPr lang="nb-NO" dirty="0">
                <a:solidFill>
                  <a:srgbClr val="24292E"/>
                </a:solidFill>
                <a:latin typeface="-apple-system"/>
              </a:rPr>
              <a:t> it is </a:t>
            </a:r>
            <a:r>
              <a:rPr lang="nb-NO" dirty="0" err="1">
                <a:solidFill>
                  <a:srgbClr val="24292E"/>
                </a:solidFill>
                <a:latin typeface="-apple-system"/>
              </a:rPr>
              <a:t>missing</a:t>
            </a:r>
            <a:r>
              <a:rPr lang="nb-NO" dirty="0">
                <a:solidFill>
                  <a:srgbClr val="24292E"/>
                </a:solidFill>
                <a:latin typeface="-apple-system"/>
              </a:rPr>
              <a:t> an </a:t>
            </a:r>
            <a:r>
              <a:rPr lang="nb-NO" dirty="0" err="1">
                <a:solidFill>
                  <a:srgbClr val="24292E"/>
                </a:solidFill>
                <a:latin typeface="-apple-system"/>
              </a:rPr>
              <a:t>actual</a:t>
            </a:r>
            <a:r>
              <a:rPr lang="nb-NO" dirty="0">
                <a:solidFill>
                  <a:srgbClr val="24292E"/>
                </a:solidFill>
                <a:latin typeface="-apple-system"/>
              </a:rPr>
              <a:t> </a:t>
            </a:r>
            <a:r>
              <a:rPr lang="nb-NO" dirty="0" err="1">
                <a:solidFill>
                  <a:srgbClr val="24292E"/>
                </a:solidFill>
                <a:latin typeface="-apple-system"/>
              </a:rPr>
              <a:t>implementation</a:t>
            </a:r>
            <a:r>
              <a:rPr lang="nb-NO" dirty="0">
                <a:solidFill>
                  <a:srgbClr val="24292E"/>
                </a:solidFill>
                <a:latin typeface="-apple-system"/>
              </a:rPr>
              <a:t> </a:t>
            </a:r>
            <a:r>
              <a:rPr lang="nb-NO" dirty="0" err="1">
                <a:solidFill>
                  <a:srgbClr val="24292E"/>
                </a:solidFill>
                <a:latin typeface="-apple-system"/>
              </a:rPr>
              <a:t>yet</a:t>
            </a:r>
            <a:r>
              <a:rPr lang="nb-NO" dirty="0">
                <a:solidFill>
                  <a:srgbClr val="24292E"/>
                </a:solidFill>
                <a:latin typeface="-apple-system"/>
              </a:rPr>
              <a:t>. </a:t>
            </a:r>
            <a:r>
              <a:rPr lang="nb-NO" dirty="0" err="1">
                <a:solidFill>
                  <a:srgbClr val="24292E"/>
                </a:solidFill>
                <a:latin typeface="-apple-system"/>
              </a:rPr>
              <a:t>We</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fix</a:t>
            </a:r>
            <a:r>
              <a:rPr lang="nb-NO" dirty="0">
                <a:solidFill>
                  <a:srgbClr val="24292E"/>
                </a:solidFill>
                <a:latin typeface="-apple-system"/>
              </a:rPr>
              <a:t> </a:t>
            </a:r>
            <a:r>
              <a:rPr lang="nb-NO" dirty="0" err="1">
                <a:solidFill>
                  <a:srgbClr val="24292E"/>
                </a:solidFill>
                <a:latin typeface="-apple-system"/>
              </a:rPr>
              <a:t>this</a:t>
            </a:r>
            <a:r>
              <a:rPr lang="nb-NO" dirty="0">
                <a:solidFill>
                  <a:srgbClr val="24292E"/>
                </a:solidFill>
                <a:latin typeface="-apple-system"/>
              </a:rPr>
              <a:t> in a later </a:t>
            </a:r>
            <a:r>
              <a:rPr lang="nb-NO" dirty="0" err="1">
                <a:solidFill>
                  <a:srgbClr val="24292E"/>
                </a:solidFill>
                <a:latin typeface="-apple-system"/>
              </a:rPr>
              <a:t>task</a:t>
            </a:r>
            <a:r>
              <a:rPr lang="nb-NO" dirty="0">
                <a:solidFill>
                  <a:srgbClr val="24292E"/>
                </a:solidFill>
                <a:latin typeface="-apple-system"/>
              </a:rPr>
              <a:t>.</a:t>
            </a:r>
          </a:p>
        </p:txBody>
      </p:sp>
      <p:sp>
        <p:nvSpPr>
          <p:cNvPr id="6" name="Rectangle 5">
            <a:extLst>
              <a:ext uri="{FF2B5EF4-FFF2-40B4-BE49-F238E27FC236}">
                <a16:creationId xmlns:a16="http://schemas.microsoft.com/office/drawing/2014/main" id="{DE830998-3E81-C34B-9E20-C32EFDBD1910}"/>
              </a:ext>
            </a:extLst>
          </p:cNvPr>
          <p:cNvSpPr/>
          <p:nvPr/>
        </p:nvSpPr>
        <p:spPr>
          <a:xfrm>
            <a:off x="512619" y="5453787"/>
            <a:ext cx="11166761" cy="1178784"/>
          </a:xfrm>
          <a:prstGeom prst="rect">
            <a:avLst/>
          </a:prstGeom>
        </p:spPr>
        <p:txBody>
          <a:bodyPr wrap="square">
            <a:spAutoFit/>
          </a:bodyPr>
          <a:lstStyle/>
          <a:p>
            <a:r>
              <a:rPr lang="nb-NO" b="1" dirty="0" err="1">
                <a:solidFill>
                  <a:srgbClr val="24292E"/>
                </a:solidFill>
                <a:latin typeface="-apple-system"/>
              </a:rPr>
              <a:t>Task</a:t>
            </a:r>
            <a:r>
              <a:rPr lang="nb-NO" b="1" dirty="0">
                <a:solidFill>
                  <a:srgbClr val="24292E"/>
                </a:solidFill>
                <a:latin typeface="-apple-system"/>
              </a:rPr>
              <a:t> 4: </a:t>
            </a:r>
            <a:r>
              <a:rPr lang="nb-NO" b="1" dirty="0" err="1">
                <a:solidFill>
                  <a:srgbClr val="24292E"/>
                </a:solidFill>
                <a:latin typeface="-apple-system"/>
              </a:rPr>
              <a:t>Secure</a:t>
            </a:r>
            <a:r>
              <a:rPr lang="nb-NO" b="1" dirty="0">
                <a:solidFill>
                  <a:srgbClr val="24292E"/>
                </a:solidFill>
                <a:latin typeface="-apple-system"/>
              </a:rPr>
              <a:t> </a:t>
            </a:r>
            <a:r>
              <a:rPr lang="nb-NO" b="1" dirty="0" err="1">
                <a:solidFill>
                  <a:srgbClr val="24292E"/>
                </a:solidFill>
                <a:latin typeface="-apple-system"/>
              </a:rPr>
              <a:t>your</a:t>
            </a:r>
            <a:r>
              <a:rPr lang="nb-NO" b="1" dirty="0">
                <a:solidFill>
                  <a:srgbClr val="24292E"/>
                </a:solidFill>
                <a:latin typeface="-apple-system"/>
              </a:rPr>
              <a:t> APIs</a:t>
            </a:r>
          </a:p>
          <a:p>
            <a:r>
              <a:rPr lang="nb-NO" dirty="0" err="1">
                <a:solidFill>
                  <a:srgbClr val="24292E"/>
                </a:solidFill>
                <a:latin typeface="-apple-system"/>
              </a:rPr>
              <a:t>There</a:t>
            </a:r>
            <a:r>
              <a:rPr lang="nb-NO" dirty="0">
                <a:solidFill>
                  <a:srgbClr val="24292E"/>
                </a:solidFill>
                <a:latin typeface="-apple-system"/>
              </a:rPr>
              <a:t> </a:t>
            </a:r>
            <a:r>
              <a:rPr lang="nb-NO" dirty="0" err="1">
                <a:solidFill>
                  <a:srgbClr val="24292E"/>
                </a:solidFill>
                <a:latin typeface="-apple-system"/>
              </a:rPr>
              <a:t>are</a:t>
            </a:r>
            <a:r>
              <a:rPr lang="nb-NO" dirty="0">
                <a:solidFill>
                  <a:srgbClr val="24292E"/>
                </a:solidFill>
                <a:latin typeface="-apple-system"/>
              </a:rPr>
              <a:t> </a:t>
            </a:r>
            <a:r>
              <a:rPr lang="nb-NO" dirty="0" err="1">
                <a:solidFill>
                  <a:srgbClr val="24292E"/>
                </a:solidFill>
                <a:latin typeface="-apple-system"/>
              </a:rPr>
              <a:t>two</a:t>
            </a:r>
            <a:r>
              <a:rPr lang="nb-NO" dirty="0">
                <a:solidFill>
                  <a:srgbClr val="24292E"/>
                </a:solidFill>
                <a:latin typeface="-apple-system"/>
              </a:rPr>
              <a:t> </a:t>
            </a:r>
            <a:r>
              <a:rPr lang="nb-NO" dirty="0" err="1">
                <a:solidFill>
                  <a:srgbClr val="24292E"/>
                </a:solidFill>
                <a:latin typeface="-apple-system"/>
              </a:rPr>
              <a:t>clients</a:t>
            </a:r>
            <a:r>
              <a:rPr lang="nb-NO" dirty="0">
                <a:solidFill>
                  <a:srgbClr val="24292E"/>
                </a:solidFill>
                <a:latin typeface="-apple-system"/>
              </a:rPr>
              <a:t>. One </a:t>
            </a:r>
            <a:r>
              <a:rPr lang="nb-NO" dirty="0" err="1">
                <a:solidFill>
                  <a:srgbClr val="24292E"/>
                </a:solidFill>
                <a:latin typeface="-apple-system"/>
              </a:rPr>
              <a:t>client</a:t>
            </a:r>
            <a:r>
              <a:rPr lang="nb-NO" dirty="0">
                <a:solidFill>
                  <a:srgbClr val="24292E"/>
                </a:solidFill>
                <a:latin typeface="-apple-system"/>
              </a:rPr>
              <a:t> is an </a:t>
            </a:r>
            <a:r>
              <a:rPr lang="nb-NO" dirty="0" err="1">
                <a:solidFill>
                  <a:srgbClr val="24292E"/>
                </a:solidFill>
                <a:latin typeface="-apple-system"/>
              </a:rPr>
              <a:t>iOS</a:t>
            </a:r>
            <a:r>
              <a:rPr lang="nb-NO" dirty="0">
                <a:solidFill>
                  <a:srgbClr val="24292E"/>
                </a:solidFill>
                <a:latin typeface="-apple-system"/>
              </a:rPr>
              <a:t> </a:t>
            </a:r>
            <a:r>
              <a:rPr lang="nb-NO" dirty="0" err="1">
                <a:solidFill>
                  <a:srgbClr val="24292E"/>
                </a:solidFill>
                <a:latin typeface="-apple-system"/>
              </a:rPr>
              <a:t>developer</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has </a:t>
            </a:r>
            <a:r>
              <a:rPr lang="nb-NO" dirty="0" err="1">
                <a:solidFill>
                  <a:srgbClr val="24292E"/>
                </a:solidFill>
                <a:latin typeface="-apple-system"/>
              </a:rPr>
              <a:t>written</a:t>
            </a:r>
            <a:r>
              <a:rPr lang="nb-NO" dirty="0">
                <a:solidFill>
                  <a:srgbClr val="24292E"/>
                </a:solidFill>
                <a:latin typeface="-apple-system"/>
              </a:rPr>
              <a:t> an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shows Microsoft </a:t>
            </a:r>
            <a:r>
              <a:rPr lang="nb-NO" dirty="0" err="1">
                <a:solidFill>
                  <a:srgbClr val="24292E"/>
                </a:solidFill>
                <a:latin typeface="-apple-system"/>
              </a:rPr>
              <a:t>conferences</a:t>
            </a:r>
            <a:r>
              <a:rPr lang="nb-NO" dirty="0">
                <a:solidFill>
                  <a:srgbClr val="24292E"/>
                </a:solidFill>
                <a:latin typeface="-apple-system"/>
              </a:rPr>
              <a:t>. He </a:t>
            </a:r>
            <a:r>
              <a:rPr lang="nb-NO" dirty="0" err="1">
                <a:solidFill>
                  <a:srgbClr val="24292E"/>
                </a:solidFill>
                <a:latin typeface="-apple-system"/>
              </a:rPr>
              <a:t>needs</a:t>
            </a:r>
            <a:r>
              <a:rPr lang="nb-NO" dirty="0">
                <a:solidFill>
                  <a:srgbClr val="24292E"/>
                </a:solidFill>
                <a:latin typeface="-apple-system"/>
              </a:rPr>
              <a:t> </a:t>
            </a:r>
            <a:r>
              <a:rPr lang="nb-NO" dirty="0" err="1">
                <a:solidFill>
                  <a:srgbClr val="24292E"/>
                </a:solidFill>
                <a:latin typeface="-apple-system"/>
              </a:rPr>
              <a:t>only</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conference</a:t>
            </a:r>
            <a:r>
              <a:rPr lang="nb-NO" dirty="0">
                <a:solidFill>
                  <a:srgbClr val="24292E"/>
                </a:solidFill>
                <a:latin typeface="-apple-system"/>
              </a:rPr>
              <a:t> API. The </a:t>
            </a:r>
            <a:r>
              <a:rPr lang="nb-NO" dirty="0" err="1">
                <a:solidFill>
                  <a:srgbClr val="24292E"/>
                </a:solidFill>
                <a:latin typeface="-apple-system"/>
              </a:rPr>
              <a:t>other</a:t>
            </a:r>
            <a:r>
              <a:rPr lang="nb-NO" dirty="0">
                <a:solidFill>
                  <a:srgbClr val="24292E"/>
                </a:solidFill>
                <a:latin typeface="-apple-system"/>
              </a:rPr>
              <a:t>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represents</a:t>
            </a:r>
            <a:r>
              <a:rPr lang="nb-NO" dirty="0">
                <a:solidFill>
                  <a:srgbClr val="24292E"/>
                </a:solidFill>
                <a:latin typeface="-apple-system"/>
              </a:rPr>
              <a:t> </a:t>
            </a:r>
            <a:r>
              <a:rPr lang="nb-NO" dirty="0" err="1">
                <a:solidFill>
                  <a:srgbClr val="24292E"/>
                </a:solidFill>
                <a:latin typeface="-apple-system"/>
              </a:rPr>
              <a:t>your</a:t>
            </a:r>
            <a:r>
              <a:rPr lang="nb-NO" dirty="0">
                <a:solidFill>
                  <a:srgbClr val="24292E"/>
                </a:solidFill>
                <a:latin typeface="-apple-system"/>
              </a:rPr>
              <a:t> </a:t>
            </a:r>
            <a:r>
              <a:rPr lang="nb-NO" dirty="0" err="1">
                <a:solidFill>
                  <a:srgbClr val="24292E"/>
                </a:solidFill>
                <a:latin typeface="-apple-system"/>
              </a:rPr>
              <a:t>own</a:t>
            </a:r>
            <a:r>
              <a:rPr lang="nb-NO" dirty="0">
                <a:solidFill>
                  <a:srgbClr val="24292E"/>
                </a:solidFill>
                <a:latin typeface="-apple-system"/>
              </a:rPr>
              <a:t> </a:t>
            </a:r>
            <a:r>
              <a:rPr lang="nb-NO" dirty="0" err="1">
                <a:solidFill>
                  <a:srgbClr val="24292E"/>
                </a:solidFill>
                <a:latin typeface="-apple-system"/>
              </a:rPr>
              <a:t>Android</a:t>
            </a:r>
            <a:r>
              <a:rPr lang="nb-NO" dirty="0">
                <a:solidFill>
                  <a:srgbClr val="24292E"/>
                </a:solidFill>
                <a:latin typeface="-apple-system"/>
              </a:rPr>
              <a:t> </a:t>
            </a:r>
            <a:r>
              <a:rPr lang="nb-NO" dirty="0" err="1">
                <a:solidFill>
                  <a:srgbClr val="24292E"/>
                </a:solidFill>
                <a:latin typeface="-apple-system"/>
              </a:rPr>
              <a:t>App</a:t>
            </a:r>
            <a:r>
              <a:rPr lang="nb-NO" dirty="0">
                <a:solidFill>
                  <a:srgbClr val="24292E"/>
                </a:solidFill>
                <a:latin typeface="-apple-system"/>
              </a:rPr>
              <a:t> </a:t>
            </a:r>
            <a:r>
              <a:rPr lang="nb-NO" dirty="0" err="1">
                <a:solidFill>
                  <a:srgbClr val="24292E"/>
                </a:solidFill>
                <a:latin typeface="-apple-system"/>
              </a:rPr>
              <a:t>that</a:t>
            </a:r>
            <a:r>
              <a:rPr lang="nb-NO" dirty="0">
                <a:solidFill>
                  <a:srgbClr val="24292E"/>
                </a:solidFill>
                <a:latin typeface="-apple-system"/>
              </a:rPr>
              <a:t> </a:t>
            </a:r>
            <a:r>
              <a:rPr lang="nb-NO" dirty="0" err="1">
                <a:solidFill>
                  <a:srgbClr val="24292E"/>
                </a:solidFill>
                <a:latin typeface="-apple-system"/>
              </a:rPr>
              <a:t>implements</a:t>
            </a:r>
            <a:r>
              <a:rPr lang="nb-NO" dirty="0">
                <a:solidFill>
                  <a:srgbClr val="24292E"/>
                </a:solidFill>
                <a:latin typeface="-apple-system"/>
              </a:rPr>
              <a:t> a </a:t>
            </a:r>
            <a:r>
              <a:rPr lang="nb-NO" dirty="0" err="1">
                <a:solidFill>
                  <a:srgbClr val="24292E"/>
                </a:solidFill>
                <a:latin typeface="-apple-system"/>
              </a:rPr>
              <a:t>pet</a:t>
            </a:r>
            <a:r>
              <a:rPr lang="nb-NO" dirty="0">
                <a:solidFill>
                  <a:srgbClr val="24292E"/>
                </a:solidFill>
                <a:latin typeface="-apple-system"/>
              </a:rPr>
              <a:t> store. This </a:t>
            </a:r>
            <a:r>
              <a:rPr lang="nb-NO" dirty="0" err="1">
                <a:solidFill>
                  <a:srgbClr val="24292E"/>
                </a:solidFill>
                <a:latin typeface="-apple-system"/>
              </a:rPr>
              <a:t>client</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a:t>
            </a:r>
            <a:r>
              <a:rPr lang="nb-NO" dirty="0" err="1">
                <a:solidFill>
                  <a:srgbClr val="24292E"/>
                </a:solidFill>
                <a:latin typeface="-apple-system"/>
              </a:rPr>
              <a:t>access</a:t>
            </a:r>
            <a:r>
              <a:rPr lang="nb-NO" dirty="0">
                <a:solidFill>
                  <a:srgbClr val="24292E"/>
                </a:solidFill>
                <a:latin typeface="-apple-system"/>
              </a:rPr>
              <a:t> to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petstore</a:t>
            </a:r>
            <a:r>
              <a:rPr lang="nb-NO" dirty="0">
                <a:solidFill>
                  <a:srgbClr val="24292E"/>
                </a:solidFill>
                <a:latin typeface="-apple-system"/>
              </a:rPr>
              <a:t> API and </a:t>
            </a:r>
            <a:r>
              <a:rPr lang="nb-NO" dirty="0" err="1">
                <a:solidFill>
                  <a:srgbClr val="24292E"/>
                </a:solidFill>
                <a:latin typeface="-apple-system"/>
              </a:rPr>
              <a:t>the</a:t>
            </a:r>
            <a:r>
              <a:rPr lang="nb-NO" dirty="0">
                <a:solidFill>
                  <a:srgbClr val="24292E"/>
                </a:solidFill>
                <a:latin typeface="-apple-system"/>
              </a:rPr>
              <a:t> </a:t>
            </a:r>
            <a:r>
              <a:rPr lang="nb-NO" dirty="0" err="1">
                <a:solidFill>
                  <a:srgbClr val="24292E"/>
                </a:solidFill>
                <a:latin typeface="-apple-system"/>
              </a:rPr>
              <a:t>payments</a:t>
            </a:r>
            <a:r>
              <a:rPr lang="nb-NO" dirty="0">
                <a:solidFill>
                  <a:srgbClr val="24292E"/>
                </a:solidFill>
                <a:latin typeface="-apple-system"/>
              </a:rPr>
              <a:t> API. In </a:t>
            </a:r>
            <a:r>
              <a:rPr lang="nb-NO" dirty="0" err="1">
                <a:solidFill>
                  <a:srgbClr val="24292E"/>
                </a:solidFill>
                <a:latin typeface="-apple-system"/>
              </a:rPr>
              <a:t>this</a:t>
            </a:r>
            <a:r>
              <a:rPr lang="nb-NO" dirty="0">
                <a:solidFill>
                  <a:srgbClr val="24292E"/>
                </a:solidFill>
                <a:latin typeface="-apple-system"/>
              </a:rPr>
              <a:t> </a:t>
            </a:r>
            <a:r>
              <a:rPr lang="nb-NO" dirty="0" err="1">
                <a:solidFill>
                  <a:srgbClr val="24292E"/>
                </a:solidFill>
                <a:latin typeface="-apple-system"/>
              </a:rPr>
              <a:t>task</a:t>
            </a:r>
            <a:r>
              <a:rPr lang="nb-NO" dirty="0">
                <a:solidFill>
                  <a:srgbClr val="24292E"/>
                </a:solidFill>
                <a:latin typeface="-apple-system"/>
              </a:rPr>
              <a:t> </a:t>
            </a:r>
            <a:r>
              <a:rPr lang="nb-NO" dirty="0" err="1">
                <a:solidFill>
                  <a:srgbClr val="24292E"/>
                </a:solidFill>
                <a:latin typeface="-apple-system"/>
              </a:rPr>
              <a:t>you</a:t>
            </a:r>
            <a:r>
              <a:rPr lang="nb-NO" dirty="0">
                <a:solidFill>
                  <a:srgbClr val="24292E"/>
                </a:solidFill>
                <a:latin typeface="-apple-system"/>
              </a:rPr>
              <a:t> </a:t>
            </a:r>
            <a:r>
              <a:rPr lang="nb-NO" dirty="0" err="1">
                <a:solidFill>
                  <a:srgbClr val="24292E"/>
                </a:solidFill>
                <a:latin typeface="-apple-system"/>
              </a:rPr>
              <a:t>will</a:t>
            </a:r>
            <a:r>
              <a:rPr lang="nb-NO" dirty="0">
                <a:solidFill>
                  <a:srgbClr val="24292E"/>
                </a:solidFill>
                <a:latin typeface="-apple-system"/>
              </a:rPr>
              <a:t> </a:t>
            </a:r>
            <a:r>
              <a:rPr lang="nb-NO" dirty="0" err="1">
                <a:solidFill>
                  <a:srgbClr val="24292E"/>
                </a:solidFill>
                <a:latin typeface="-apple-system"/>
              </a:rPr>
              <a:t>need</a:t>
            </a:r>
            <a:r>
              <a:rPr lang="nb-NO" dirty="0">
                <a:solidFill>
                  <a:srgbClr val="24292E"/>
                </a:solidFill>
                <a:latin typeface="-apple-system"/>
              </a:rPr>
              <a:t> to </a:t>
            </a:r>
            <a:r>
              <a:rPr lang="nb-NO" dirty="0" err="1">
                <a:solidFill>
                  <a:srgbClr val="24292E"/>
                </a:solidFill>
                <a:latin typeface="-apple-system"/>
              </a:rPr>
              <a:t>look</a:t>
            </a:r>
            <a:r>
              <a:rPr lang="nb-NO" dirty="0">
                <a:solidFill>
                  <a:srgbClr val="24292E"/>
                </a:solidFill>
                <a:latin typeface="-apple-system"/>
              </a:rPr>
              <a:t> at </a:t>
            </a:r>
            <a:r>
              <a:rPr lang="nb-NO" dirty="0" err="1">
                <a:solidFill>
                  <a:srgbClr val="24292E"/>
                </a:solidFill>
                <a:latin typeface="-apple-system"/>
              </a:rPr>
              <a:t>products</a:t>
            </a:r>
            <a:r>
              <a:rPr lang="nb-NO" dirty="0">
                <a:solidFill>
                  <a:srgbClr val="24292E"/>
                </a:solidFill>
                <a:latin typeface="-apple-system"/>
              </a:rPr>
              <a:t>.</a:t>
            </a:r>
          </a:p>
        </p:txBody>
      </p:sp>
    </p:spTree>
    <p:extLst>
      <p:ext uri="{BB962C8B-B14F-4D97-AF65-F5344CB8AC3E}">
        <p14:creationId xmlns:p14="http://schemas.microsoft.com/office/powerpoint/2010/main" val="1372310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b="1" dirty="0"/>
              <a:t>What are policies for?</a:t>
            </a:r>
          </a:p>
        </p:txBody>
      </p:sp>
      <p:sp>
        <p:nvSpPr>
          <p:cNvPr id="3" name="Text Placeholder 2"/>
          <p:cNvSpPr>
            <a:spLocks noGrp="1"/>
          </p:cNvSpPr>
          <p:nvPr>
            <p:ph type="body" sz="quarter" idx="10"/>
          </p:nvPr>
        </p:nvSpPr>
        <p:spPr>
          <a:xfrm>
            <a:off x="572539" y="1076850"/>
            <a:ext cx="8044991" cy="5624938"/>
          </a:xfrm>
        </p:spPr>
        <p:txBody>
          <a:bodyPr/>
          <a:lstStyle/>
          <a:p>
            <a:pPr>
              <a:lnSpc>
                <a:spcPct val="150000"/>
              </a:lnSpc>
            </a:pPr>
            <a:r>
              <a:rPr lang="en-US" sz="2200" dirty="0">
                <a:latin typeface="Arial" panose="020B0604020202020204" pitchFamily="34" charset="0"/>
                <a:cs typeface="Arial" panose="020B0604020202020204" pitchFamily="34" charset="0"/>
              </a:rPr>
              <a:t>Encapsulate common API management functions</a:t>
            </a:r>
          </a:p>
          <a:p>
            <a:pPr>
              <a:lnSpc>
                <a:spcPct val="150000"/>
              </a:lnSpc>
            </a:pPr>
            <a:r>
              <a:rPr lang="en-US" sz="2200" dirty="0">
                <a:latin typeface="Arial" panose="020B0604020202020204" pitchFamily="34" charset="0"/>
                <a:cs typeface="Arial" panose="020B0604020202020204" pitchFamily="34" charset="0"/>
              </a:rPr>
              <a:t>Access control, Protection, Transformation, Caching, </a:t>
            </a:r>
            <a:r>
              <a:rPr lang="mr-IN" sz="2200" dirty="0">
                <a:latin typeface="Arial" panose="020B0604020202020204" pitchFamily="34" charset="0"/>
              </a:rPr>
              <a:t>…</a:t>
            </a:r>
            <a:endParaRPr lang="en-US" sz="2200" dirty="0">
              <a:latin typeface="Arial" panose="020B0604020202020204" pitchFamily="34" charset="0"/>
              <a:cs typeface="Arial" panose="020B0604020202020204" pitchFamily="34" charset="0"/>
            </a:endParaRPr>
          </a:p>
          <a:p>
            <a:pPr>
              <a:lnSpc>
                <a:spcPct val="150000"/>
              </a:lnSpc>
            </a:pPr>
            <a:r>
              <a:rPr lang="en-US" sz="2200" dirty="0">
                <a:latin typeface="Arial" panose="020B0604020202020204" pitchFamily="34" charset="0"/>
                <a:cs typeface="Arial" panose="020B0604020202020204" pitchFamily="34" charset="0"/>
              </a:rPr>
              <a:t>Mutate request context or change API behavior</a:t>
            </a:r>
          </a:p>
          <a:p>
            <a:pPr>
              <a:lnSpc>
                <a:spcPct val="150000"/>
              </a:lnSpc>
            </a:pPr>
            <a:r>
              <a:rPr lang="en-US" sz="2200" dirty="0">
                <a:latin typeface="Arial" panose="020B0604020202020204" pitchFamily="34" charset="0"/>
                <a:cs typeface="Arial" panose="020B0604020202020204" pitchFamily="34" charset="0"/>
              </a:rPr>
              <a:t>Set in the inbound and outbound directions</a:t>
            </a:r>
          </a:p>
          <a:p>
            <a:pPr>
              <a:lnSpc>
                <a:spcPct val="150000"/>
              </a:lnSpc>
            </a:pPr>
            <a:r>
              <a:rPr lang="en-US" sz="2200" dirty="0">
                <a:latin typeface="Arial" panose="020B0604020202020204" pitchFamily="34" charset="0"/>
                <a:cs typeface="Arial" panose="020B0604020202020204" pitchFamily="34" charset="0"/>
              </a:rPr>
              <a:t>Can be triggered on error</a:t>
            </a:r>
          </a:p>
          <a:p>
            <a:pPr>
              <a:lnSpc>
                <a:spcPct val="150000"/>
              </a:lnSpc>
            </a:pPr>
            <a:r>
              <a:rPr lang="en-US" sz="2200" dirty="0">
                <a:latin typeface="Arial" panose="020B0604020202020204" pitchFamily="34" charset="0"/>
                <a:cs typeface="Arial" panose="020B0604020202020204" pitchFamily="34" charset="0"/>
              </a:rPr>
              <a:t>Applied at a variety of scopes</a:t>
            </a:r>
          </a:p>
          <a:p>
            <a:pPr>
              <a:lnSpc>
                <a:spcPct val="150000"/>
              </a:lnSpc>
            </a:pPr>
            <a:r>
              <a:rPr lang="en-US" sz="2200" dirty="0">
                <a:latin typeface="Arial" panose="020B0604020202020204" pitchFamily="34" charset="0"/>
                <a:cs typeface="Arial" panose="020B0604020202020204" pitchFamily="34" charset="0"/>
              </a:rPr>
              <a:t>Header validation</a:t>
            </a:r>
          </a:p>
          <a:p>
            <a:pPr>
              <a:lnSpc>
                <a:spcPct val="150000"/>
              </a:lnSpc>
            </a:pPr>
            <a:r>
              <a:rPr lang="en-US" sz="2200" dirty="0">
                <a:latin typeface="Arial" panose="020B0604020202020204" pitchFamily="34" charset="0"/>
                <a:cs typeface="Arial" panose="020B0604020202020204" pitchFamily="34" charset="0"/>
              </a:rPr>
              <a:t>Mocking </a:t>
            </a:r>
          </a:p>
          <a:p>
            <a:pPr>
              <a:lnSpc>
                <a:spcPct val="150000"/>
              </a:lnSpc>
            </a:pPr>
            <a:r>
              <a:rPr lang="en-US" sz="2200" dirty="0">
                <a:latin typeface="Arial" panose="020B0604020202020204" pitchFamily="34" charset="0"/>
                <a:cs typeface="Arial" panose="020B0604020202020204" pitchFamily="34" charset="0"/>
              </a:rPr>
              <a:t>Rate limiting</a:t>
            </a:r>
          </a:p>
          <a:p>
            <a:pPr>
              <a:lnSpc>
                <a:spcPct val="150000"/>
              </a:lnSpc>
            </a:pPr>
            <a:r>
              <a:rPr lang="en-US" sz="2200" dirty="0">
                <a:latin typeface="Arial" panose="020B0604020202020204" pitchFamily="34" charset="0"/>
                <a:cs typeface="Arial" panose="020B0604020202020204" pitchFamily="34" charset="0"/>
              </a:rPr>
              <a:t>Monetizing websites</a:t>
            </a:r>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dirty="0"/>
              <a:t>Where can I set policies, and how do they work?</a:t>
            </a:r>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4" y="2347191"/>
            <a:ext cx="3684690" cy="3225498"/>
          </a:xfrm>
        </p:spPr>
        <p:txBody>
          <a:bodyPr vert="horz" wrap="square" lIns="0" tIns="0" rIns="0" bIns="0" rtlCol="0" anchor="t">
            <a:spAutoFit/>
          </a:bodyPr>
          <a:lstStyle/>
          <a:p>
            <a:pPr marL="457200" indent="-457200"/>
            <a:r>
              <a:rPr lang="en-US" sz="2400" dirty="0">
                <a:cs typeface="Segoe UI"/>
              </a:rPr>
              <a:t>Header validation</a:t>
            </a:r>
            <a:endParaRPr lang="en-US" sz="2400" dirty="0"/>
          </a:p>
          <a:p>
            <a:pPr marL="457200" indent="-457200"/>
            <a:r>
              <a:rPr lang="en-US" sz="2400" dirty="0">
                <a:cs typeface="Segoe UI"/>
              </a:rPr>
              <a:t>Mocking </a:t>
            </a:r>
            <a:endParaRPr lang="en-US" sz="2400" dirty="0"/>
          </a:p>
          <a:p>
            <a:pPr marL="457200" indent="-457200"/>
            <a:r>
              <a:rPr lang="en-US" sz="2400" dirty="0">
                <a:cs typeface="Segoe UI"/>
              </a:rPr>
              <a:t>Rate limiting</a:t>
            </a:r>
            <a:endParaRPr lang="en-US" sz="2400" dirty="0"/>
          </a:p>
          <a:p>
            <a:pPr marL="457200" indent="-457200"/>
            <a:r>
              <a:rPr lang="en-US" sz="2400" dirty="0">
                <a:cs typeface="Segoe UI"/>
              </a:rPr>
              <a:t>Monetizing websites</a:t>
            </a:r>
          </a:p>
          <a:p>
            <a:pPr marL="457200" indent="-457200"/>
            <a:endParaRPr lang="en-US" sz="2400" dirty="0"/>
          </a:p>
          <a:p>
            <a:pPr marL="0" indent="0">
              <a:buNone/>
            </a:pPr>
            <a:r>
              <a:rPr lang="en-US" sz="3200" dirty="0"/>
              <a:t>Global, Product, API, and Operation</a:t>
            </a:r>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1988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95120" y="831091"/>
            <a:ext cx="5735320" cy="1323439"/>
          </a:xfrm>
        </p:spPr>
        <p:txBody>
          <a:bodyPr/>
          <a:lstStyle/>
          <a:p>
            <a:r>
              <a:rPr lang="en-US" sz="2200" dirty="0"/>
              <a:t>C# “snippets” used with policies</a:t>
            </a:r>
          </a:p>
          <a:p>
            <a:r>
              <a:rPr lang="en-US" sz="2200" dirty="0"/>
              <a:t>Read-only access to the request context</a:t>
            </a:r>
          </a:p>
          <a:p>
            <a:r>
              <a:rPr lang="en-US" sz="2200" dirty="0"/>
              <a:t>Can use whitelisted .NET types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1815882"/>
          </a:xfrm>
        </p:spPr>
        <p:txBody>
          <a:bodyPr/>
          <a:lstStyle/>
          <a:p>
            <a:pPr lvl="0">
              <a:buClr>
                <a:srgbClr val="353535"/>
              </a:buClr>
            </a:pPr>
            <a:r>
              <a:rPr lang="en-US" sz="2200" dirty="0">
                <a:gradFill>
                  <a:gsLst>
                    <a:gs pos="1250">
                      <a:srgbClr val="353535"/>
                    </a:gs>
                    <a:gs pos="100000">
                      <a:srgbClr val="353535"/>
                    </a:gs>
                  </a:gsLst>
                  <a:lin ang="5400000" scaled="0"/>
                </a:gradFill>
              </a:rPr>
              <a:t>Keep secrets and “magic” strings out of policies</a:t>
            </a:r>
          </a:p>
          <a:p>
            <a:pPr lvl="0">
              <a:buClr>
                <a:srgbClr val="353535"/>
              </a:buClr>
            </a:pPr>
            <a:r>
              <a:rPr lang="en-US" sz="2200" dirty="0">
                <a:gradFill>
                  <a:gsLst>
                    <a:gs pos="1250">
                      <a:srgbClr val="353535"/>
                    </a:gs>
                    <a:gs pos="100000">
                      <a:srgbClr val="353535"/>
                    </a:gs>
                  </a:gsLst>
                  <a:lin ang="5400000" scaled="0"/>
                </a:gradFill>
              </a:rPr>
              <a:t>Add semantics, if named well</a:t>
            </a:r>
          </a:p>
          <a:p>
            <a:pPr lvl="0">
              <a:buClr>
                <a:srgbClr val="353535"/>
              </a:buClr>
            </a:pPr>
            <a:r>
              <a:rPr lang="en-US" sz="2200" dirty="0">
                <a:gradFill>
                  <a:gsLst>
                    <a:gs pos="1250">
                      <a:srgbClr val="353535"/>
                    </a:gs>
                    <a:gs pos="100000">
                      <a:srgbClr val="353535"/>
                    </a:gs>
                  </a:gsLst>
                  <a:lin ang="5400000" scaled="0"/>
                </a:gradFill>
              </a:rPr>
              <a:t>Enable a single point of change</a:t>
            </a:r>
          </a:p>
          <a:p>
            <a:pPr lvl="0">
              <a:buClr>
                <a:srgbClr val="353535"/>
              </a:buClr>
            </a:pPr>
            <a:r>
              <a:rPr lang="en-US" sz="22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6775188" cy="787908"/>
          </a:xfrm>
          <a:prstGeom prst="rect">
            <a:avLst/>
          </a:prstGeom>
          <a:noFill/>
        </p:spPr>
        <p:txBody>
          <a:bodyPr wrap="none" lIns="182880" tIns="146304" rIns="182880" bIns="146304" rtlCol="0">
            <a:spAutoFit/>
          </a:bodyPr>
          <a:lstStyle/>
          <a:p>
            <a:pPr lvl="0" defTabSz="914400">
              <a:defRPr/>
            </a:pPr>
            <a:r>
              <a:rPr lang="en-US" sz="3200" dirty="0"/>
              <a:t>In what language do we code policies?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 </a:t>
            </a:r>
            <a:r>
              <a:rPr lang="en-US" sz="2000" dirty="0">
                <a:solidFill>
                  <a:schemeClr val="accent2">
                    <a:lumMod val="40000"/>
                    <a:lumOff val="60000"/>
                  </a:schemeClr>
                </a:solidFill>
                <a:latin typeface="Consolas"/>
              </a:rPr>
              <a:t>condition</a:t>
            </a:r>
            <a:r>
              <a:rPr lang="en-US" sz="2000" dirty="0">
                <a:latin typeface="Consolas"/>
              </a:rPr>
              <a:t>=”</a:t>
            </a:r>
            <a:r>
              <a:rPr lang="en-US" sz="2000" dirty="0">
                <a:solidFill>
                  <a:schemeClr val="accent5">
                    <a:lumMod val="40000"/>
                    <a:lumOff val="60000"/>
                  </a:schemeClr>
                </a:solidFill>
                <a:latin typeface="Consolas"/>
              </a:rPr>
              <a:t>BOOLEAN</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set-status</a:t>
            </a:r>
            <a:r>
              <a:rPr lang="en-US" sz="2000" dirty="0">
                <a:latin typeface="Consolas"/>
              </a:rPr>
              <a:t> </a:t>
            </a:r>
            <a:r>
              <a:rPr lang="en-US" sz="2000" dirty="0">
                <a:solidFill>
                  <a:schemeClr val="accent2">
                    <a:lumMod val="40000"/>
                    <a:lumOff val="60000"/>
                  </a:schemeClr>
                </a:solidFill>
                <a:latin typeface="Consolas"/>
              </a:rPr>
              <a:t>code</a:t>
            </a:r>
            <a:r>
              <a:rPr lang="en-US" sz="2000" dirty="0">
                <a:latin typeface="Consolas"/>
              </a:rPr>
              <a:t>="</a:t>
            </a:r>
            <a:r>
              <a:rPr lang="en-US" sz="2000" dirty="0">
                <a:solidFill>
                  <a:schemeClr val="accent5">
                    <a:lumMod val="40000"/>
                    <a:lumOff val="60000"/>
                  </a:schemeClr>
                </a:solidFill>
                <a:latin typeface="Consolas"/>
              </a:rPr>
              <a:t>400</a:t>
            </a:r>
            <a:r>
              <a:rPr lang="en-US" sz="2000" dirty="0">
                <a:latin typeface="Consolas"/>
              </a:rPr>
              <a:t>" </a:t>
            </a:r>
            <a:r>
              <a:rPr lang="en-US" sz="2000" dirty="0">
                <a:solidFill>
                  <a:schemeClr val="accent2">
                    <a:lumMod val="40000"/>
                    <a:lumOff val="60000"/>
                  </a:schemeClr>
                </a:solidFill>
                <a:latin typeface="Consolas"/>
              </a:rPr>
              <a:t>reason</a:t>
            </a:r>
            <a:r>
              <a:rPr lang="en-US" sz="2000" dirty="0">
                <a:latin typeface="Consolas"/>
              </a:rPr>
              <a:t>="</a:t>
            </a:r>
            <a:r>
              <a:rPr lang="en-US" sz="2000" dirty="0">
                <a:solidFill>
                  <a:schemeClr val="accent5">
                    <a:lumMod val="40000"/>
                    <a:lumOff val="60000"/>
                  </a:schemeClr>
                </a:solidFill>
                <a:latin typeface="Consolas"/>
              </a:rPr>
              <a:t>Bad Request</a:t>
            </a:r>
            <a:r>
              <a:rPr lang="en-US" sz="2000" dirty="0">
                <a:latin typeface="Consolas"/>
              </a:rPr>
              <a:t>" /&gt;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 </a:t>
            </a:r>
            <a:r>
              <a:rPr lang="en-US" sz="2000" dirty="0">
                <a:solidFill>
                  <a:schemeClr val="accent2">
                    <a:lumMod val="40000"/>
                    <a:lumOff val="60000"/>
                  </a:schemeClr>
                </a:solidFill>
                <a:latin typeface="Consolas"/>
              </a:rPr>
              <a:t>name</a:t>
            </a:r>
            <a:r>
              <a:rPr lang="en-US" sz="2000" dirty="0">
                <a:latin typeface="Consolas"/>
              </a:rPr>
              <a:t>="</a:t>
            </a:r>
            <a:r>
              <a:rPr lang="en-US" sz="2000" dirty="0">
                <a:solidFill>
                  <a:schemeClr val="accent5">
                    <a:lumMod val="40000"/>
                    <a:lumOff val="60000"/>
                  </a:schemeClr>
                </a:solidFill>
                <a:latin typeface="Consolas"/>
              </a:rPr>
              <a:t>Content-Type</a:t>
            </a:r>
            <a:r>
              <a:rPr lang="en-US" sz="2000" dirty="0">
                <a:latin typeface="Consolas"/>
              </a:rPr>
              <a:t>" </a:t>
            </a:r>
            <a:r>
              <a:rPr lang="en-US" sz="2000" dirty="0">
                <a:solidFill>
                  <a:schemeClr val="accent2">
                    <a:lumMod val="40000"/>
                    <a:lumOff val="60000"/>
                  </a:schemeClr>
                </a:solidFill>
                <a:latin typeface="Consolas"/>
              </a:rPr>
              <a:t>exists-action</a:t>
            </a:r>
            <a:r>
              <a:rPr lang="en-US" sz="2000" dirty="0">
                <a:latin typeface="Consolas"/>
              </a:rPr>
              <a:t>="</a:t>
            </a:r>
            <a:r>
              <a:rPr lang="en-US" sz="2000" dirty="0">
                <a:solidFill>
                  <a:schemeClr val="accent5">
                    <a:lumMod val="40000"/>
                    <a:lumOff val="60000"/>
                  </a:schemeClr>
                </a:solidFill>
                <a:latin typeface="Consolas"/>
              </a:rPr>
              <a:t>override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value</a:t>
            </a:r>
            <a:r>
              <a:rPr lang="en-US" sz="2000" dirty="0">
                <a:latin typeface="Consolas"/>
              </a:rPr>
              <a:t>&gt;application/</a:t>
            </a:r>
            <a:r>
              <a:rPr lang="en-US" sz="2000" dirty="0" err="1">
                <a:latin typeface="Consolas"/>
              </a:rPr>
              <a:t>json;charset</a:t>
            </a:r>
            <a:r>
              <a:rPr lang="en-US" sz="2000" dirty="0">
                <a:latin typeface="Consolas"/>
              </a:rPr>
              <a:t>=UTF-8&lt;/</a:t>
            </a:r>
            <a:r>
              <a:rPr lang="en-US" sz="2000" dirty="0">
                <a:solidFill>
                  <a:srgbClr val="00B0F0"/>
                </a:solidFill>
                <a:latin typeface="Consolas"/>
              </a:rPr>
              <a:t>value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set-header</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set-body</a:t>
            </a:r>
            <a:r>
              <a:rPr lang="en-US" sz="2000" dirty="0">
                <a:latin typeface="Consolas"/>
              </a:rPr>
              <a:t>&gt;{"kind": "unsupported"}&lt;/</a:t>
            </a:r>
            <a:r>
              <a:rPr lang="en-US" sz="2000" dirty="0">
                <a:solidFill>
                  <a:srgbClr val="00B0F0"/>
                </a:solidFill>
                <a:latin typeface="Consolas"/>
              </a:rPr>
              <a:t>set-body</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return-response</a:t>
            </a:r>
            <a:r>
              <a:rPr lang="en-US" sz="2000" dirty="0">
                <a:latin typeface="Consolas"/>
              </a:rPr>
              <a:t>&gt;</a:t>
            </a:r>
            <a:endParaRPr lang="en-US" dirty="0"/>
          </a:p>
          <a:p>
            <a:r>
              <a:rPr lang="en-US" sz="2000" dirty="0">
                <a:latin typeface="Consolas"/>
              </a:rPr>
              <a:t>    &lt;/</a:t>
            </a:r>
            <a:r>
              <a:rPr lang="en-US" sz="2000" dirty="0">
                <a:solidFill>
                  <a:srgbClr val="00B0F0"/>
                </a:solidFill>
                <a:latin typeface="Consolas"/>
              </a:rPr>
              <a:t>when</a:t>
            </a:r>
            <a:r>
              <a:rPr lang="en-US" sz="2000" dirty="0">
                <a:latin typeface="Consolas"/>
              </a:rPr>
              <a:t>&gt;</a:t>
            </a:r>
            <a:endParaRPr lang="en-US" dirty="0"/>
          </a:p>
          <a:p>
            <a:r>
              <a:rPr lang="en-US" sz="2000" dirty="0">
                <a:latin typeface="Consolas"/>
              </a:rPr>
              <a:t>&lt;/</a:t>
            </a:r>
            <a:r>
              <a:rPr lang="en-US" sz="2000" dirty="0">
                <a:solidFill>
                  <a:srgbClr val="00B0F0"/>
                </a:solidFill>
                <a:latin typeface="Consolas"/>
              </a:rPr>
              <a:t>choose</a:t>
            </a:r>
            <a:r>
              <a:rPr lang="en-US" sz="2000" dirty="0">
                <a:latin typeface="Consolas"/>
              </a:rPr>
              <a:t>&gt;</a:t>
            </a:r>
            <a:endParaRPr lang="en-US" dirty="0"/>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5: </a:t>
            </a:r>
            <a:r>
              <a:rPr lang="nb-NO" sz="2000" b="1" dirty="0" err="1">
                <a:solidFill>
                  <a:srgbClr val="24292E"/>
                </a:solidFill>
                <a:latin typeface="-apple-system"/>
              </a:rPr>
              <a:t>Mock</a:t>
            </a:r>
            <a:r>
              <a:rPr lang="nb-NO" sz="2000" b="1" dirty="0">
                <a:solidFill>
                  <a:srgbClr val="24292E"/>
                </a:solidFill>
                <a:latin typeface="-apple-system"/>
              </a:rPr>
              <a:t>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payments</a:t>
            </a:r>
            <a:r>
              <a:rPr lang="nb-NO" sz="2000" b="1" dirty="0">
                <a:solidFill>
                  <a:srgbClr val="24292E"/>
                </a:solidFill>
                <a:latin typeface="-apple-system"/>
              </a:rPr>
              <a:t> API</a:t>
            </a:r>
          </a:p>
          <a:p>
            <a:r>
              <a:rPr lang="nb-NO" sz="2000" dirty="0">
                <a:solidFill>
                  <a:srgbClr val="24292E"/>
                </a:solidFill>
                <a:latin typeface="-apple-system"/>
              </a:rPr>
              <a:t>The </a:t>
            </a:r>
            <a:r>
              <a:rPr lang="nb-NO" sz="2000" dirty="0" err="1">
                <a:solidFill>
                  <a:srgbClr val="24292E"/>
                </a:solidFill>
                <a:latin typeface="-apple-system"/>
              </a:rPr>
              <a:t>payments</a:t>
            </a:r>
            <a:r>
              <a:rPr lang="nb-NO" sz="2000" dirty="0">
                <a:solidFill>
                  <a:srgbClr val="24292E"/>
                </a:solidFill>
                <a:latin typeface="-apple-system"/>
              </a:rPr>
              <a:t> API </a:t>
            </a:r>
            <a:r>
              <a:rPr lang="nb-NO" sz="2000" dirty="0" err="1">
                <a:solidFill>
                  <a:srgbClr val="24292E"/>
                </a:solidFill>
                <a:latin typeface="-apple-system"/>
              </a:rPr>
              <a:t>doesn't</a:t>
            </a:r>
            <a:r>
              <a:rPr lang="nb-NO" sz="2000" dirty="0">
                <a:solidFill>
                  <a:srgbClr val="24292E"/>
                </a:solidFill>
                <a:latin typeface="-apple-system"/>
              </a:rPr>
              <a:t> have an </a:t>
            </a:r>
            <a:r>
              <a:rPr lang="nb-NO" sz="2000" dirty="0" err="1">
                <a:solidFill>
                  <a:srgbClr val="24292E"/>
                </a:solidFill>
                <a:latin typeface="-apple-system"/>
              </a:rPr>
              <a:t>implementation</a:t>
            </a:r>
            <a:r>
              <a:rPr lang="nb-NO" sz="2000" dirty="0">
                <a:solidFill>
                  <a:srgbClr val="24292E"/>
                </a:solidFill>
                <a:latin typeface="-apple-system"/>
              </a:rPr>
              <a:t> </a:t>
            </a:r>
            <a:r>
              <a:rPr lang="nb-NO" sz="2000" dirty="0" err="1">
                <a:solidFill>
                  <a:srgbClr val="24292E"/>
                </a:solidFill>
                <a:latin typeface="-apple-system"/>
              </a:rPr>
              <a:t>yet</a:t>
            </a:r>
            <a:r>
              <a:rPr lang="nb-NO" sz="2000" dirty="0">
                <a:solidFill>
                  <a:srgbClr val="24292E"/>
                </a:solidFill>
                <a:latin typeface="-apple-system"/>
              </a:rPr>
              <a:t>. In </a:t>
            </a:r>
            <a:r>
              <a:rPr lang="nb-NO" sz="2000" dirty="0" err="1">
                <a:solidFill>
                  <a:srgbClr val="24292E"/>
                </a:solidFill>
                <a:latin typeface="-apple-system"/>
              </a:rPr>
              <a:t>this</a:t>
            </a:r>
            <a:r>
              <a:rPr lang="nb-NO" sz="2000" dirty="0">
                <a:solidFill>
                  <a:srgbClr val="24292E"/>
                </a:solidFill>
                <a:latin typeface="-apple-system"/>
              </a:rPr>
              <a:t> </a:t>
            </a:r>
            <a:r>
              <a:rPr lang="nb-NO" sz="2000" dirty="0" err="1">
                <a:solidFill>
                  <a:srgbClr val="24292E"/>
                </a:solidFill>
                <a:latin typeface="-apple-system"/>
              </a:rPr>
              <a:t>task</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mock</a:t>
            </a:r>
            <a:r>
              <a:rPr lang="nb-NO" sz="2000" dirty="0">
                <a:solidFill>
                  <a:srgbClr val="24292E"/>
                </a:solidFill>
                <a:latin typeface="-apple-system"/>
              </a:rPr>
              <a:t> </a:t>
            </a:r>
            <a:r>
              <a:rPr lang="nb-NO" sz="2000" dirty="0" err="1">
                <a:solidFill>
                  <a:srgbClr val="24292E"/>
                </a:solidFill>
                <a:latin typeface="-apple-system"/>
              </a:rPr>
              <a:t>its</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with</a:t>
            </a:r>
            <a:r>
              <a:rPr lang="nb-NO" sz="2000" dirty="0">
                <a:solidFill>
                  <a:srgbClr val="24292E"/>
                </a:solidFill>
                <a:latin typeface="-apple-system"/>
              </a:rPr>
              <a:t> </a:t>
            </a:r>
            <a:r>
              <a:rPr lang="nb-NO" sz="2000" dirty="0" err="1">
                <a:solidFill>
                  <a:srgbClr val="24292E"/>
                </a:solidFill>
                <a:latin typeface="-apple-system"/>
              </a:rPr>
              <a:t>policies</a:t>
            </a:r>
            <a:r>
              <a:rPr lang="nb-NO" sz="2000" dirty="0">
                <a:solidFill>
                  <a:srgbClr val="24292E"/>
                </a:solidFill>
                <a:latin typeface="-apple-system"/>
              </a:rPr>
              <a:t>. To make it </a:t>
            </a:r>
            <a:r>
              <a:rPr lang="nb-NO" sz="2000" dirty="0" err="1">
                <a:solidFill>
                  <a:srgbClr val="24292E"/>
                </a:solidFill>
                <a:latin typeface="-apple-system"/>
              </a:rPr>
              <a:t>easy</a:t>
            </a:r>
            <a:r>
              <a:rPr lang="nb-NO" sz="2000" dirty="0">
                <a:solidFill>
                  <a:srgbClr val="24292E"/>
                </a:solidFill>
                <a:latin typeface="-apple-system"/>
              </a:rPr>
              <a:t> to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later,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define</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a:t>
            </a:r>
            <a:r>
              <a:rPr lang="nb-NO" sz="2000" dirty="0" err="1">
                <a:solidFill>
                  <a:srgbClr val="24292E"/>
                </a:solidFill>
                <a:latin typeface="-apple-system"/>
              </a:rPr>
              <a:t>text</a:t>
            </a:r>
            <a:r>
              <a:rPr lang="nb-NO" sz="2000" dirty="0">
                <a:solidFill>
                  <a:srgbClr val="24292E"/>
                </a:solidFill>
                <a:latin typeface="-apple-system"/>
              </a:rPr>
              <a:t> as a placeholder.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named</a:t>
            </a:r>
            <a:r>
              <a:rPr lang="nb-NO" sz="2000" dirty="0">
                <a:solidFill>
                  <a:srgbClr val="24292E"/>
                </a:solidFill>
                <a:latin typeface="-apple-system"/>
              </a:rPr>
              <a:t> </a:t>
            </a:r>
            <a:r>
              <a:rPr lang="nb-NO" sz="2000" dirty="0" err="1">
                <a:solidFill>
                  <a:srgbClr val="24292E"/>
                </a:solidFill>
                <a:latin typeface="-apple-system"/>
              </a:rPr>
              <a:t>values</a:t>
            </a:r>
            <a:r>
              <a:rPr lang="nb-NO" sz="2000" dirty="0">
                <a:solidFill>
                  <a:srgbClr val="24292E"/>
                </a:solidFill>
                <a:latin typeface="-apple-system"/>
              </a:rPr>
              <a:t> for </a:t>
            </a:r>
            <a:r>
              <a:rPr lang="nb-NO" sz="2000" dirty="0" err="1">
                <a:solidFill>
                  <a:srgbClr val="24292E"/>
                </a:solidFill>
                <a:latin typeface="-apple-system"/>
              </a:rPr>
              <a:t>that</a:t>
            </a:r>
            <a:r>
              <a:rPr lang="nb-NO" sz="2000" dirty="0">
                <a:solidFill>
                  <a:srgbClr val="24292E"/>
                </a:solidFill>
                <a:latin typeface="-apple-system"/>
              </a:rPr>
              <a:t>.</a:t>
            </a:r>
            <a:endParaRPr lang="nb-NO" sz="2000" b="0" i="0"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2435804"/>
            <a:ext cx="11180618" cy="1631216"/>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6: </a:t>
            </a:r>
            <a:r>
              <a:rPr lang="nb-NO" sz="2000" b="1" dirty="0" err="1">
                <a:solidFill>
                  <a:srgbClr val="24292E"/>
                </a:solidFill>
                <a:latin typeface="-apple-system"/>
              </a:rPr>
              <a:t>Append</a:t>
            </a:r>
            <a:r>
              <a:rPr lang="nb-NO" sz="2000" b="1" dirty="0">
                <a:solidFill>
                  <a:srgbClr val="24292E"/>
                </a:solidFill>
                <a:latin typeface="-apple-system"/>
              </a:rPr>
              <a:t> header to </a:t>
            </a:r>
            <a:r>
              <a:rPr lang="nb-NO" sz="2000" b="1" dirty="0" err="1">
                <a:solidFill>
                  <a:srgbClr val="24292E"/>
                </a:solidFill>
                <a:latin typeface="-apple-system"/>
              </a:rPr>
              <a:t>the</a:t>
            </a:r>
            <a:r>
              <a:rPr lang="nb-NO" sz="2000" b="1" dirty="0">
                <a:solidFill>
                  <a:srgbClr val="24292E"/>
                </a:solidFill>
                <a:latin typeface="-apple-system"/>
              </a:rPr>
              <a:t> </a:t>
            </a:r>
            <a:r>
              <a:rPr lang="nb-NO" sz="2000" b="1" dirty="0" err="1">
                <a:solidFill>
                  <a:srgbClr val="24292E"/>
                </a:solidFill>
                <a:latin typeface="-apple-system"/>
              </a:rPr>
              <a:t>response</a:t>
            </a:r>
            <a:endParaRPr lang="nb-NO" sz="2000" b="1" dirty="0">
              <a:solidFill>
                <a:srgbClr val="24292E"/>
              </a:solidFill>
              <a:latin typeface="-apple-system"/>
            </a:endParaRPr>
          </a:p>
          <a:p>
            <a:r>
              <a:rPr lang="nb-NO" sz="2000" dirty="0" err="1">
                <a:solidFill>
                  <a:srgbClr val="24292E"/>
                </a:solidFill>
                <a:latin typeface="-apple-system"/>
              </a:rPr>
              <a:t>Cutomers</a:t>
            </a:r>
            <a:r>
              <a:rPr lang="nb-NO" sz="2000" dirty="0">
                <a:solidFill>
                  <a:srgbClr val="24292E"/>
                </a:solidFill>
                <a:latin typeface="-apple-system"/>
              </a:rPr>
              <a:t> </a:t>
            </a:r>
            <a:r>
              <a:rPr lang="nb-NO" sz="2000" dirty="0" err="1">
                <a:solidFill>
                  <a:srgbClr val="24292E"/>
                </a:solidFill>
                <a:latin typeface="-apple-system"/>
              </a:rPr>
              <a:t>using</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API Management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need</a:t>
            </a:r>
            <a:r>
              <a:rPr lang="nb-NO" sz="2000" dirty="0">
                <a:solidFill>
                  <a:srgbClr val="24292E"/>
                </a:solidFill>
                <a:latin typeface="-apple-system"/>
              </a:rPr>
              <a:t> to </a:t>
            </a:r>
            <a:r>
              <a:rPr lang="nb-NO" sz="2000" dirty="0" err="1">
                <a:solidFill>
                  <a:srgbClr val="24292E"/>
                </a:solidFill>
                <a:latin typeface="-apple-system"/>
              </a:rPr>
              <a:t>pay</a:t>
            </a:r>
            <a:r>
              <a:rPr lang="nb-NO" sz="2000" dirty="0">
                <a:solidFill>
                  <a:srgbClr val="24292E"/>
                </a:solidFill>
                <a:latin typeface="-apple-system"/>
              </a:rPr>
              <a:t> for </a:t>
            </a:r>
            <a:r>
              <a:rPr lang="nb-NO" sz="2000" dirty="0" err="1">
                <a:solidFill>
                  <a:srgbClr val="24292E"/>
                </a:solidFill>
                <a:latin typeface="-apple-system"/>
              </a:rPr>
              <a:t>the</a:t>
            </a:r>
            <a:r>
              <a:rPr lang="nb-NO" sz="2000" dirty="0">
                <a:solidFill>
                  <a:srgbClr val="24292E"/>
                </a:solidFill>
                <a:latin typeface="-apple-system"/>
              </a:rPr>
              <a:t> services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use</a:t>
            </a:r>
            <a:r>
              <a:rPr lang="nb-NO" sz="2000" dirty="0">
                <a:solidFill>
                  <a:srgbClr val="24292E"/>
                </a:solidFill>
                <a:latin typeface="-apple-system"/>
              </a:rPr>
              <a:t>. </a:t>
            </a:r>
            <a:r>
              <a:rPr lang="nb-NO" sz="2000" dirty="0" err="1">
                <a:solidFill>
                  <a:srgbClr val="24292E"/>
                </a:solidFill>
                <a:latin typeface="-apple-system"/>
              </a:rPr>
              <a:t>Once</a:t>
            </a:r>
            <a:r>
              <a:rPr lang="nb-NO" sz="2000" dirty="0">
                <a:solidFill>
                  <a:srgbClr val="24292E"/>
                </a:solidFill>
                <a:latin typeface="-apple-system"/>
              </a:rPr>
              <a:t> a </a:t>
            </a:r>
            <a:r>
              <a:rPr lang="nb-NO" sz="2000" dirty="0" err="1">
                <a:solidFill>
                  <a:srgbClr val="24292E"/>
                </a:solidFill>
                <a:latin typeface="-apple-system"/>
              </a:rPr>
              <a:t>month</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get</a:t>
            </a:r>
            <a:r>
              <a:rPr lang="nb-NO" sz="2000" dirty="0">
                <a:solidFill>
                  <a:srgbClr val="24292E"/>
                </a:solidFill>
                <a:latin typeface="-apple-system"/>
              </a:rPr>
              <a:t> a report </a:t>
            </a:r>
            <a:r>
              <a:rPr lang="nb-NO" sz="2000" dirty="0" err="1">
                <a:solidFill>
                  <a:srgbClr val="24292E"/>
                </a:solidFill>
                <a:latin typeface="-apple-system"/>
              </a:rPr>
              <a:t>about</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usage</a:t>
            </a:r>
            <a:r>
              <a:rPr lang="nb-NO" sz="2000" dirty="0">
                <a:solidFill>
                  <a:srgbClr val="24292E"/>
                </a:solidFill>
                <a:latin typeface="-apple-system"/>
              </a:rPr>
              <a:t> per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The problem for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customers</a:t>
            </a:r>
            <a:r>
              <a:rPr lang="nb-NO" sz="2000" dirty="0">
                <a:solidFill>
                  <a:srgbClr val="24292E"/>
                </a:solidFill>
                <a:latin typeface="-apple-system"/>
              </a:rPr>
              <a:t> </a:t>
            </a:r>
            <a:r>
              <a:rPr lang="nb-NO" sz="2000" dirty="0" err="1">
                <a:solidFill>
                  <a:srgbClr val="24292E"/>
                </a:solidFill>
                <a:latin typeface="-apple-system"/>
              </a:rPr>
              <a:t>today</a:t>
            </a:r>
            <a:r>
              <a:rPr lang="nb-NO" sz="2000" dirty="0">
                <a:solidFill>
                  <a:srgbClr val="24292E"/>
                </a:solidFill>
                <a:latin typeface="-apple-system"/>
              </a:rPr>
              <a:t> is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they</a:t>
            </a:r>
            <a:r>
              <a:rPr lang="nb-NO" sz="2000" dirty="0">
                <a:solidFill>
                  <a:srgbClr val="24292E"/>
                </a:solidFill>
                <a:latin typeface="-apple-system"/>
              </a:rPr>
              <a:t> </a:t>
            </a:r>
            <a:r>
              <a:rPr lang="nb-NO" sz="2000" dirty="0" err="1">
                <a:solidFill>
                  <a:srgbClr val="24292E"/>
                </a:solidFill>
                <a:latin typeface="-apple-system"/>
              </a:rPr>
              <a:t>don’t</a:t>
            </a:r>
            <a:r>
              <a:rPr lang="nb-NO" sz="2000" dirty="0">
                <a:solidFill>
                  <a:srgbClr val="24292E"/>
                </a:solidFill>
                <a:latin typeface="-apple-system"/>
              </a:rPr>
              <a:t> </a:t>
            </a:r>
            <a:r>
              <a:rPr lang="nb-NO" sz="2000" dirty="0" err="1">
                <a:solidFill>
                  <a:srgbClr val="24292E"/>
                </a:solidFill>
                <a:latin typeface="-apple-system"/>
              </a:rPr>
              <a:t>know</a:t>
            </a:r>
            <a:r>
              <a:rPr lang="nb-NO" sz="2000" dirty="0">
                <a:solidFill>
                  <a:srgbClr val="24292E"/>
                </a:solidFill>
                <a:latin typeface="-apple-system"/>
              </a:rPr>
              <a:t> </a:t>
            </a:r>
            <a:r>
              <a:rPr lang="nb-NO" sz="2000" dirty="0" err="1">
                <a:solidFill>
                  <a:srgbClr val="24292E"/>
                </a:solidFill>
                <a:latin typeface="-apple-system"/>
              </a:rPr>
              <a:t>what</a:t>
            </a:r>
            <a:r>
              <a:rPr lang="nb-NO" sz="2000" dirty="0">
                <a:solidFill>
                  <a:srgbClr val="24292E"/>
                </a:solidFill>
                <a:latin typeface="-apple-system"/>
              </a:rPr>
              <a:t> </a:t>
            </a:r>
            <a:r>
              <a:rPr lang="nb-NO" sz="2000" dirty="0" err="1">
                <a:solidFill>
                  <a:srgbClr val="24292E"/>
                </a:solidFill>
                <a:latin typeface="-apple-system"/>
              </a:rPr>
              <a:t>cost</a:t>
            </a:r>
            <a:r>
              <a:rPr lang="nb-NO" sz="2000" dirty="0">
                <a:solidFill>
                  <a:srgbClr val="24292E"/>
                </a:solidFill>
                <a:latin typeface="-apple-system"/>
              </a:rPr>
              <a:t> </a:t>
            </a:r>
            <a:r>
              <a:rPr lang="nb-NO" sz="2000" dirty="0" err="1">
                <a:solidFill>
                  <a:srgbClr val="24292E"/>
                </a:solidFill>
                <a:latin typeface="-apple-system"/>
              </a:rPr>
              <a:t>center</a:t>
            </a:r>
            <a:r>
              <a:rPr lang="nb-NO" sz="2000" dirty="0">
                <a:solidFill>
                  <a:srgbClr val="24292E"/>
                </a:solidFill>
                <a:latin typeface="-apple-system"/>
              </a:rPr>
              <a:t>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petstore</a:t>
            </a:r>
            <a:r>
              <a:rPr lang="nb-NO" sz="2000" dirty="0">
                <a:solidFill>
                  <a:srgbClr val="24292E"/>
                </a:solidFill>
                <a:latin typeface="-apple-system"/>
              </a:rPr>
              <a:t> </a:t>
            </a:r>
            <a:r>
              <a:rPr lang="nb-NO" sz="2000" dirty="0" err="1">
                <a:solidFill>
                  <a:srgbClr val="24292E"/>
                </a:solidFill>
                <a:latin typeface="-apple-system"/>
              </a:rPr>
              <a:t>belongs</a:t>
            </a:r>
            <a:r>
              <a:rPr lang="nb-NO" sz="2000" dirty="0">
                <a:solidFill>
                  <a:srgbClr val="24292E"/>
                </a:solidFill>
                <a:latin typeface="-apple-system"/>
              </a:rPr>
              <a:t> in. </a:t>
            </a:r>
            <a:r>
              <a:rPr lang="nb-NO" sz="2000" dirty="0" err="1">
                <a:solidFill>
                  <a:srgbClr val="24292E"/>
                </a:solidFill>
                <a:latin typeface="-apple-system"/>
              </a:rPr>
              <a:t>Let’s</a:t>
            </a:r>
            <a:r>
              <a:rPr lang="nb-NO" sz="2000" dirty="0">
                <a:solidFill>
                  <a:srgbClr val="24292E"/>
                </a:solidFill>
                <a:latin typeface="-apple-system"/>
              </a:rPr>
              <a:t> </a:t>
            </a:r>
            <a:r>
              <a:rPr lang="nb-NO" sz="2000" dirty="0" err="1">
                <a:solidFill>
                  <a:srgbClr val="24292E"/>
                </a:solidFill>
                <a:latin typeface="-apple-system"/>
              </a:rPr>
              <a:t>change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by </a:t>
            </a:r>
            <a:r>
              <a:rPr lang="nb-NO" sz="2000" dirty="0" err="1">
                <a:solidFill>
                  <a:srgbClr val="24292E"/>
                </a:solidFill>
                <a:latin typeface="-apple-system"/>
              </a:rPr>
              <a:t>appending</a:t>
            </a:r>
            <a:r>
              <a:rPr lang="nb-NO" sz="2000" dirty="0">
                <a:solidFill>
                  <a:srgbClr val="24292E"/>
                </a:solidFill>
                <a:latin typeface="-apple-system"/>
              </a:rPr>
              <a:t> a «</a:t>
            </a:r>
            <a:r>
              <a:rPr lang="nb-NO" sz="2000" dirty="0" err="1">
                <a:solidFill>
                  <a:srgbClr val="24292E"/>
                </a:solidFill>
                <a:latin typeface="-apple-system"/>
              </a:rPr>
              <a:t>CostCenter</a:t>
            </a:r>
            <a:r>
              <a:rPr lang="nb-NO" sz="2000" dirty="0">
                <a:solidFill>
                  <a:srgbClr val="24292E"/>
                </a:solidFill>
                <a:latin typeface="-apple-system"/>
              </a:rPr>
              <a:t>»-header to </a:t>
            </a:r>
            <a:r>
              <a:rPr lang="nb-NO" sz="2000" dirty="0" err="1">
                <a:solidFill>
                  <a:srgbClr val="24292E"/>
                </a:solidFill>
                <a:latin typeface="-apple-system"/>
              </a:rPr>
              <a:t>the</a:t>
            </a:r>
            <a:r>
              <a:rPr lang="nb-NO" sz="2000" dirty="0">
                <a:solidFill>
                  <a:srgbClr val="24292E"/>
                </a:solidFill>
                <a:latin typeface="-apple-system"/>
              </a:rPr>
              <a:t> </a:t>
            </a:r>
            <a:r>
              <a:rPr lang="nb-NO" sz="2000" dirty="0" err="1">
                <a:solidFill>
                  <a:srgbClr val="24292E"/>
                </a:solidFill>
                <a:latin typeface="-apple-system"/>
              </a:rPr>
              <a:t>response</a:t>
            </a:r>
            <a:r>
              <a:rPr lang="nb-NO" sz="2000" dirty="0">
                <a:solidFill>
                  <a:srgbClr val="24292E"/>
                </a:solidFill>
                <a:latin typeface="-apple-system"/>
              </a:rPr>
              <a:t>. The </a:t>
            </a:r>
            <a:r>
              <a:rPr lang="nb-NO" sz="2000" dirty="0" err="1">
                <a:solidFill>
                  <a:srgbClr val="24292E"/>
                </a:solidFill>
                <a:latin typeface="-apple-system"/>
              </a:rPr>
              <a:t>value</a:t>
            </a:r>
            <a:r>
              <a:rPr lang="nb-NO" sz="2000" dirty="0">
                <a:solidFill>
                  <a:srgbClr val="24292E"/>
                </a:solidFill>
                <a:latin typeface="-apple-system"/>
              </a:rPr>
              <a:t> </a:t>
            </a:r>
            <a:r>
              <a:rPr lang="nb-NO" sz="2000" dirty="0" err="1">
                <a:solidFill>
                  <a:srgbClr val="24292E"/>
                </a:solidFill>
                <a:latin typeface="-apple-system"/>
              </a:rPr>
              <a:t>can</a:t>
            </a:r>
            <a:r>
              <a:rPr lang="nb-NO" sz="2000" dirty="0">
                <a:solidFill>
                  <a:srgbClr val="24292E"/>
                </a:solidFill>
                <a:latin typeface="-apple-system"/>
              </a:rPr>
              <a:t> be </a:t>
            </a:r>
            <a:r>
              <a:rPr lang="nb-NO" sz="2000" dirty="0" err="1">
                <a:solidFill>
                  <a:srgbClr val="24292E"/>
                </a:solidFill>
                <a:latin typeface="-apple-system"/>
              </a:rPr>
              <a:t>anything</a:t>
            </a:r>
            <a:r>
              <a:rPr lang="nb-NO" sz="2000" dirty="0">
                <a:solidFill>
                  <a:srgbClr val="24292E"/>
                </a:solidFill>
                <a:latin typeface="-apple-system"/>
              </a:rPr>
              <a:t>. </a:t>
            </a:r>
            <a:endParaRPr lang="en-US" sz="2000" dirty="0"/>
          </a:p>
        </p:txBody>
      </p:sp>
      <p:sp>
        <p:nvSpPr>
          <p:cNvPr id="8" name="Rectangle 7">
            <a:extLst>
              <a:ext uri="{FF2B5EF4-FFF2-40B4-BE49-F238E27FC236}">
                <a16:creationId xmlns:a16="http://schemas.microsoft.com/office/drawing/2014/main" id="{71750D4D-D4F7-3E42-807D-951BF81ECFD7}"/>
              </a:ext>
            </a:extLst>
          </p:cNvPr>
          <p:cNvSpPr/>
          <p:nvPr/>
        </p:nvSpPr>
        <p:spPr>
          <a:xfrm>
            <a:off x="408709" y="4557881"/>
            <a:ext cx="11291454" cy="1323439"/>
          </a:xfrm>
          <a:prstGeom prst="rect">
            <a:avLst/>
          </a:prstGeom>
        </p:spPr>
        <p:txBody>
          <a:bodyPr wrap="square">
            <a:spAutoFit/>
          </a:bodyPr>
          <a:lstStyle/>
          <a:p>
            <a:r>
              <a:rPr lang="nb-NO" sz="2000" b="1" dirty="0" err="1">
                <a:solidFill>
                  <a:srgbClr val="24292E"/>
                </a:solidFill>
                <a:latin typeface="-apple-system"/>
              </a:rPr>
              <a:t>Task</a:t>
            </a:r>
            <a:r>
              <a:rPr lang="nb-NO" sz="2000" b="1" dirty="0">
                <a:solidFill>
                  <a:srgbClr val="24292E"/>
                </a:solidFill>
                <a:latin typeface="-apple-system"/>
              </a:rPr>
              <a:t> 7: Blacklist IPs</a:t>
            </a:r>
          </a:p>
          <a:p>
            <a:r>
              <a:rPr lang="nb-NO" sz="2000" dirty="0" err="1">
                <a:solidFill>
                  <a:srgbClr val="24292E"/>
                </a:solidFill>
                <a:latin typeface="-apple-system"/>
              </a:rPr>
              <a:t>We</a:t>
            </a:r>
            <a:r>
              <a:rPr lang="nb-NO" sz="2000" dirty="0">
                <a:solidFill>
                  <a:srgbClr val="24292E"/>
                </a:solidFill>
                <a:latin typeface="-apple-system"/>
              </a:rPr>
              <a:t> have </a:t>
            </a:r>
            <a:r>
              <a:rPr lang="nb-NO" sz="2000" dirty="0" err="1">
                <a:solidFill>
                  <a:srgbClr val="24292E"/>
                </a:solidFill>
                <a:latin typeface="-apple-system"/>
              </a:rPr>
              <a:t>one</a:t>
            </a:r>
            <a:r>
              <a:rPr lang="nb-NO" sz="2000" dirty="0">
                <a:solidFill>
                  <a:srgbClr val="24292E"/>
                </a:solidFill>
                <a:latin typeface="-apple-system"/>
              </a:rPr>
              <a:t> </a:t>
            </a:r>
            <a:r>
              <a:rPr lang="nb-NO" sz="2000" dirty="0" err="1">
                <a:solidFill>
                  <a:srgbClr val="24292E"/>
                </a:solidFill>
                <a:latin typeface="-apple-system"/>
              </a:rPr>
              <a:t>blacklisted</a:t>
            </a:r>
            <a:r>
              <a:rPr lang="nb-NO" sz="2000" dirty="0">
                <a:solidFill>
                  <a:srgbClr val="24292E"/>
                </a:solidFill>
                <a:latin typeface="-apple-system"/>
              </a:rPr>
              <a:t> IP </a:t>
            </a:r>
            <a:r>
              <a:rPr lang="nb-NO" sz="2000" dirty="0" err="1">
                <a:solidFill>
                  <a:srgbClr val="24292E"/>
                </a:solidFill>
                <a:latin typeface="-apple-system"/>
              </a:rPr>
              <a:t>address</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want</a:t>
            </a:r>
            <a:r>
              <a:rPr lang="nb-NO" sz="2000" dirty="0">
                <a:solidFill>
                  <a:srgbClr val="24292E"/>
                </a:solidFill>
                <a:latin typeface="-apple-system"/>
              </a:rPr>
              <a:t> to </a:t>
            </a:r>
            <a:r>
              <a:rPr lang="nb-NO" sz="2000" dirty="0" err="1">
                <a:solidFill>
                  <a:srgbClr val="24292E"/>
                </a:solidFill>
                <a:latin typeface="-apple-system"/>
              </a:rPr>
              <a:t>prevent</a:t>
            </a:r>
            <a:r>
              <a:rPr lang="nb-NO" sz="2000" dirty="0">
                <a:solidFill>
                  <a:srgbClr val="24292E"/>
                </a:solidFill>
                <a:latin typeface="-apple-system"/>
              </a:rPr>
              <a:t> from </a:t>
            </a:r>
            <a:r>
              <a:rPr lang="nb-NO" sz="2000" dirty="0" err="1">
                <a:solidFill>
                  <a:srgbClr val="24292E"/>
                </a:solidFill>
                <a:latin typeface="-apple-system"/>
              </a:rPr>
              <a:t>using</a:t>
            </a:r>
            <a:r>
              <a:rPr lang="nb-NO" sz="2000" dirty="0">
                <a:solidFill>
                  <a:srgbClr val="24292E"/>
                </a:solidFill>
                <a:latin typeface="-apple-system"/>
              </a:rPr>
              <a:t> all services </a:t>
            </a:r>
            <a:r>
              <a:rPr lang="nb-NO" sz="2000" dirty="0" err="1">
                <a:solidFill>
                  <a:srgbClr val="24292E"/>
                </a:solidFill>
                <a:latin typeface="-apple-system"/>
              </a:rPr>
              <a:t>coming</a:t>
            </a:r>
            <a:r>
              <a:rPr lang="nb-NO" sz="2000" dirty="0">
                <a:solidFill>
                  <a:srgbClr val="24292E"/>
                </a:solidFill>
                <a:latin typeface="-apple-system"/>
              </a:rPr>
              <a:t> </a:t>
            </a:r>
            <a:r>
              <a:rPr lang="nb-NO" sz="2000" dirty="0" err="1">
                <a:solidFill>
                  <a:srgbClr val="24292E"/>
                </a:solidFill>
                <a:latin typeface="-apple-system"/>
              </a:rPr>
              <a:t>through</a:t>
            </a:r>
            <a:r>
              <a:rPr lang="nb-NO" sz="2000" dirty="0">
                <a:solidFill>
                  <a:srgbClr val="24292E"/>
                </a:solidFill>
                <a:latin typeface="-apple-system"/>
              </a:rPr>
              <a:t> API Management. </a:t>
            </a:r>
            <a:r>
              <a:rPr lang="nb-NO" sz="2000" dirty="0" err="1">
                <a:solidFill>
                  <a:srgbClr val="24292E"/>
                </a:solidFill>
                <a:latin typeface="-apple-system"/>
              </a:rPr>
              <a:t>We</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add</a:t>
            </a:r>
            <a:r>
              <a:rPr lang="nb-NO" sz="2000" dirty="0">
                <a:solidFill>
                  <a:srgbClr val="24292E"/>
                </a:solidFill>
                <a:latin typeface="-apple-system"/>
              </a:rPr>
              <a:t> a policy to </a:t>
            </a:r>
            <a:r>
              <a:rPr lang="nb-NO" sz="2000" dirty="0" err="1">
                <a:solidFill>
                  <a:srgbClr val="24292E"/>
                </a:solidFill>
                <a:latin typeface="-apple-system"/>
              </a:rPr>
              <a:t>our</a:t>
            </a:r>
            <a:r>
              <a:rPr lang="nb-NO" sz="2000" dirty="0">
                <a:solidFill>
                  <a:srgbClr val="24292E"/>
                </a:solidFill>
                <a:latin typeface="-apple-system"/>
              </a:rPr>
              <a:t> </a:t>
            </a:r>
            <a:r>
              <a:rPr lang="nb-NO" sz="2000" dirty="0" err="1">
                <a:solidFill>
                  <a:srgbClr val="24292E"/>
                </a:solidFill>
                <a:latin typeface="-apple-system"/>
              </a:rPr>
              <a:t>instance</a:t>
            </a:r>
            <a:r>
              <a:rPr lang="nb-NO" sz="2000" dirty="0">
                <a:solidFill>
                  <a:srgbClr val="24292E"/>
                </a:solidFill>
                <a:latin typeface="-apple-system"/>
              </a:rPr>
              <a:t> </a:t>
            </a:r>
            <a:r>
              <a:rPr lang="nb-NO" sz="2000" dirty="0" err="1">
                <a:solidFill>
                  <a:srgbClr val="24292E"/>
                </a:solidFill>
                <a:latin typeface="-apple-system"/>
              </a:rPr>
              <a:t>that</a:t>
            </a:r>
            <a:r>
              <a:rPr lang="nb-NO" sz="2000" dirty="0">
                <a:solidFill>
                  <a:srgbClr val="24292E"/>
                </a:solidFill>
                <a:latin typeface="-apple-system"/>
              </a:rPr>
              <a:t> </a:t>
            </a:r>
            <a:r>
              <a:rPr lang="nb-NO" sz="2000" dirty="0" err="1">
                <a:solidFill>
                  <a:srgbClr val="24292E"/>
                </a:solidFill>
                <a:latin typeface="-apple-system"/>
              </a:rPr>
              <a:t>will</a:t>
            </a:r>
            <a:r>
              <a:rPr lang="nb-NO" sz="2000" dirty="0">
                <a:solidFill>
                  <a:srgbClr val="24292E"/>
                </a:solidFill>
                <a:latin typeface="-apple-system"/>
              </a:rPr>
              <a:t> </a:t>
            </a:r>
            <a:r>
              <a:rPr lang="nb-NO" sz="2000" dirty="0" err="1">
                <a:solidFill>
                  <a:srgbClr val="24292E"/>
                </a:solidFill>
                <a:latin typeface="-apple-system"/>
              </a:rPr>
              <a:t>prevent</a:t>
            </a:r>
            <a:r>
              <a:rPr lang="nb-NO" sz="2000" dirty="0">
                <a:solidFill>
                  <a:srgbClr val="24292E"/>
                </a:solidFill>
                <a:latin typeface="-apple-system"/>
              </a:rPr>
              <a:t> </a:t>
            </a:r>
            <a:r>
              <a:rPr lang="nb-NO" sz="2000" dirty="0" err="1">
                <a:solidFill>
                  <a:srgbClr val="24292E"/>
                </a:solidFill>
                <a:latin typeface="-apple-system"/>
              </a:rPr>
              <a:t>this</a:t>
            </a:r>
            <a:r>
              <a:rPr lang="nb-NO" sz="2000" dirty="0">
                <a:solidFill>
                  <a:srgbClr val="24292E"/>
                </a:solidFill>
                <a:latin typeface="-apple-system"/>
              </a:rPr>
              <a:t> IP from </a:t>
            </a:r>
            <a:r>
              <a:rPr lang="nb-NO" sz="2000" dirty="0" err="1">
                <a:solidFill>
                  <a:srgbClr val="24292E"/>
                </a:solidFill>
                <a:latin typeface="-apple-system"/>
              </a:rPr>
              <a:t>accessing</a:t>
            </a:r>
            <a:r>
              <a:rPr lang="nb-NO" sz="2000" dirty="0">
                <a:solidFill>
                  <a:srgbClr val="24292E"/>
                </a:solidFill>
                <a:latin typeface="-apple-system"/>
              </a:rPr>
              <a:t> all </a:t>
            </a:r>
            <a:r>
              <a:rPr lang="nb-NO" sz="2000" dirty="0" err="1">
                <a:solidFill>
                  <a:srgbClr val="24292E"/>
                </a:solidFill>
                <a:latin typeface="-apple-system"/>
              </a:rPr>
              <a:t>of</a:t>
            </a:r>
            <a:r>
              <a:rPr lang="nb-NO" sz="2000" dirty="0">
                <a:solidFill>
                  <a:srgbClr val="24292E"/>
                </a:solidFill>
                <a:latin typeface="-apple-system"/>
              </a:rPr>
              <a:t> </a:t>
            </a:r>
            <a:r>
              <a:rPr lang="nb-NO" sz="2000" dirty="0" err="1">
                <a:solidFill>
                  <a:srgbClr val="24292E"/>
                </a:solidFill>
                <a:latin typeface="-apple-system"/>
              </a:rPr>
              <a:t>our</a:t>
            </a:r>
            <a:r>
              <a:rPr lang="nb-NO" sz="2000" dirty="0">
                <a:solidFill>
                  <a:srgbClr val="24292E"/>
                </a:solidFill>
                <a:latin typeface="-apple-system"/>
              </a:rPr>
              <a:t> services.</a:t>
            </a:r>
          </a:p>
        </p:txBody>
      </p:sp>
    </p:spTree>
    <p:extLst>
      <p:ext uri="{BB962C8B-B14F-4D97-AF65-F5344CB8AC3E}">
        <p14:creationId xmlns:p14="http://schemas.microsoft.com/office/powerpoint/2010/main" val="30231379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p:txBody>
          <a:bodyPr/>
          <a:lstStyle/>
          <a:p>
            <a:r>
              <a:rPr lang="en-US" dirty="0">
                <a:cs typeface="Segoe UI Semibold"/>
              </a:rPr>
              <a:t>APIM maintenance</a:t>
            </a:r>
            <a:endParaRPr lang="en-US" dirty="0"/>
          </a:p>
        </p:txBody>
      </p:sp>
    </p:spTree>
    <p:extLst>
      <p:ext uri="{BB962C8B-B14F-4D97-AF65-F5344CB8AC3E}">
        <p14:creationId xmlns:p14="http://schemas.microsoft.com/office/powerpoint/2010/main" val="320772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APIM maintenance tasks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Configure APIM to send logs to Application Insight</a:t>
            </a:r>
          </a:p>
          <a:p>
            <a:pPr marL="457200" indent="-457200">
              <a:lnSpc>
                <a:spcPct val="90000"/>
              </a:lnSpc>
              <a:buFont typeface="Arial" panose="020B0604020202020204" pitchFamily="34" charset="0"/>
              <a:buChar char="•"/>
            </a:pPr>
            <a:r>
              <a:rPr lang="en-US" sz="3600" dirty="0"/>
              <a:t>Configure APIM to send logs to Event Hub</a:t>
            </a:r>
          </a:p>
          <a:p>
            <a:pPr marL="457200" indent="-457200">
              <a:lnSpc>
                <a:spcPct val="90000"/>
              </a:lnSpc>
              <a:buFont typeface="Arial" panose="020B0604020202020204" pitchFamily="34" charset="0"/>
              <a:buChar char="•"/>
            </a:pPr>
            <a:r>
              <a:rPr lang="en-US" sz="3600" dirty="0"/>
              <a:t>Backup and Restore</a:t>
            </a:r>
          </a:p>
          <a:p>
            <a:pPr marL="457200" indent="-457200">
              <a:lnSpc>
                <a:spcPct val="90000"/>
              </a:lnSpc>
              <a:buFont typeface="Arial" panose="020B0604020202020204" pitchFamily="34" charset="0"/>
              <a:buChar char="•"/>
            </a:pPr>
            <a:r>
              <a:rPr lang="en-US" sz="3600" dirty="0"/>
              <a:t>Managing custom domains with SSL certificates</a:t>
            </a:r>
          </a:p>
          <a:p>
            <a:pPr marL="457200" indent="-457200">
              <a:lnSpc>
                <a:spcPct val="90000"/>
              </a:lnSpc>
              <a:buFont typeface="Arial" panose="020B0604020202020204" pitchFamily="34" charset="0"/>
              <a:buChar char="•"/>
            </a:pPr>
            <a:r>
              <a:rPr lang="en-US" sz="3600" dirty="0"/>
              <a:t>Upgrade and scale (for non consumption plans)</a:t>
            </a:r>
          </a:p>
        </p:txBody>
      </p:sp>
    </p:spTree>
    <p:extLst>
      <p:ext uri="{BB962C8B-B14F-4D97-AF65-F5344CB8AC3E}">
        <p14:creationId xmlns:p14="http://schemas.microsoft.com/office/powerpoint/2010/main" val="14148953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Event Hub</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new Event Hub 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AzEventHubNamespace</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AzEventHub</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EventHub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ConnectionString</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Configure log-to-</a:t>
            </a:r>
            <a:r>
              <a:rPr lang="en-US" sz="3600" dirty="0" err="1"/>
              <a:t>eventhubs</a:t>
            </a:r>
            <a:r>
              <a:rPr lang="en-US" sz="3600" dirty="0"/>
              <a:t> policies</a:t>
            </a:r>
          </a:p>
          <a:p>
            <a:pPr marL="685800" lvl="1" indent="-457200">
              <a:lnSpc>
                <a:spcPct val="90000"/>
              </a:lnSpc>
              <a:buFont typeface="Arial" panose="020B0604020202020204" pitchFamily="34" charset="0"/>
              <a:buChar char="•"/>
            </a:pPr>
            <a:r>
              <a:rPr lang="nb-NO" dirty="0"/>
              <a:t>&lt;log-to-eventhub&gt;</a:t>
            </a:r>
            <a:endParaRPr lang="en-US" sz="2800" dirty="0"/>
          </a:p>
        </p:txBody>
      </p:sp>
      <p:sp>
        <p:nvSpPr>
          <p:cNvPr id="3" name="TextBox 2">
            <a:extLst>
              <a:ext uri="{FF2B5EF4-FFF2-40B4-BE49-F238E27FC236}">
                <a16:creationId xmlns:a16="http://schemas.microsoft.com/office/drawing/2014/main" id="{C5AF03E5-3D62-4386-A3F1-BA39038E8F76}"/>
              </a:ext>
            </a:extLst>
          </p:cNvPr>
          <p:cNvSpPr txBox="1"/>
          <p:nvPr/>
        </p:nvSpPr>
        <p:spPr>
          <a:xfrm>
            <a:off x="429485" y="6104586"/>
            <a:ext cx="11454418" cy="923330"/>
          </a:xfrm>
          <a:prstGeom prst="rect">
            <a:avLst/>
          </a:prstGeom>
          <a:noFill/>
        </p:spPr>
        <p:txBody>
          <a:bodyPr wrap="none" lIns="0" tIns="0" rIns="0" bIns="0" rtlCol="0">
            <a:spAutoFit/>
          </a:bodyPr>
          <a:lstStyle/>
          <a:p>
            <a:r>
              <a:rPr lang="nb-NO" sz="2000" dirty="0">
                <a:hlinkClick r:id="rId3"/>
              </a:rPr>
              <a:t>https://docs.microsoft.com/en-us/azure/api-management/api-management-howto-log-event-hubs</a:t>
            </a:r>
            <a:endParaRPr lang="nb-NO" sz="2000" dirty="0"/>
          </a:p>
          <a:p>
            <a:r>
              <a:rPr lang="nb-NO" sz="2000" dirty="0">
                <a:hlinkClick r:id="rId4"/>
              </a:rPr>
              <a:t>https://docs.microsoft.com/en-us/azure/api-management/api-management-log-to-eventhub-sample</a:t>
            </a:r>
            <a:endParaRPr lang="nb-NO" sz="2000" dirty="0"/>
          </a:p>
          <a:p>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4055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Configure APIM to send logs to Application Insight</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Create Application Insight</a:t>
            </a:r>
            <a:endParaRPr lang="en-US" sz="2800" dirty="0"/>
          </a:p>
          <a:p>
            <a:pPr marL="685800" lvl="1" indent="-457200">
              <a:lnSpc>
                <a:spcPct val="90000"/>
              </a:lnSpc>
              <a:buFont typeface="Arial" panose="020B0604020202020204" pitchFamily="34" charset="0"/>
              <a:buChar char="•"/>
            </a:pPr>
            <a:r>
              <a:rPr lang="en-US" sz="2800" dirty="0"/>
              <a:t>New-</a:t>
            </a:r>
            <a:r>
              <a:rPr lang="en-US" sz="2800" dirty="0" err="1"/>
              <a:t>AzApplicationInsights</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Add Application Insight Logger </a:t>
            </a:r>
          </a:p>
          <a:p>
            <a:pPr marL="685800" lvl="1" indent="-457200">
              <a:lnSpc>
                <a:spcPct val="90000"/>
              </a:lnSpc>
              <a:buFont typeface="Arial" panose="020B0604020202020204" pitchFamily="34" charset="0"/>
              <a:buChar char="•"/>
            </a:pPr>
            <a:r>
              <a:rPr lang="en-US" sz="2800" dirty="0"/>
              <a:t>New-</a:t>
            </a:r>
            <a:r>
              <a:rPr lang="en-US" sz="2800" dirty="0" err="1"/>
              <a:t>AzApiManagementLogger</a:t>
            </a:r>
            <a:r>
              <a:rPr lang="en-US" sz="2800" dirty="0"/>
              <a:t> -</a:t>
            </a:r>
            <a:r>
              <a:rPr lang="en-US" sz="2800" dirty="0" err="1"/>
              <a:t>InstrumentationKey</a:t>
            </a:r>
            <a:endParaRPr lang="en-US" sz="2800" dirty="0"/>
          </a:p>
          <a:p>
            <a:pPr marL="457200" indent="-457200">
              <a:lnSpc>
                <a:spcPct val="90000"/>
              </a:lnSpc>
              <a:buFont typeface="Arial" panose="020B0604020202020204" pitchFamily="34" charset="0"/>
              <a:buChar char="•"/>
            </a:pPr>
            <a:endParaRPr lang="en-US" sz="3600" dirty="0"/>
          </a:p>
          <a:p>
            <a:pPr marL="457200" indent="-457200">
              <a:lnSpc>
                <a:spcPct val="90000"/>
              </a:lnSpc>
              <a:buFont typeface="Arial" panose="020B0604020202020204" pitchFamily="34" charset="0"/>
              <a:buChar char="•"/>
            </a:pPr>
            <a:r>
              <a:rPr lang="en-US" sz="3600" dirty="0"/>
              <a:t>Enable Application Insights logging for your API</a:t>
            </a:r>
          </a:p>
          <a:p>
            <a:pPr marL="685800" lvl="1" indent="-457200">
              <a:lnSpc>
                <a:spcPct val="90000"/>
              </a:lnSpc>
              <a:buFont typeface="Arial" panose="020B0604020202020204" pitchFamily="34" charset="0"/>
              <a:buChar char="•"/>
            </a:pPr>
            <a:r>
              <a:rPr lang="en-US" dirty="0"/>
              <a:t>single API logger</a:t>
            </a:r>
            <a:endParaRPr lang="nb-NO" dirty="0"/>
          </a:p>
          <a:p>
            <a:pPr marL="685800" lvl="1" indent="-457200">
              <a:lnSpc>
                <a:spcPct val="90000"/>
              </a:lnSpc>
              <a:buFont typeface="Arial" panose="020B0604020202020204" pitchFamily="34" charset="0"/>
              <a:buChar char="•"/>
            </a:pPr>
            <a:r>
              <a:rPr lang="en-US" dirty="0"/>
              <a:t>logger for all APIs</a:t>
            </a:r>
          </a:p>
          <a:p>
            <a:pPr marL="685800" lvl="1" indent="-457200">
              <a:lnSpc>
                <a:spcPct val="90000"/>
              </a:lnSpc>
              <a:buFont typeface="Arial" panose="020B0604020202020204" pitchFamily="34" charset="0"/>
              <a:buChar char="•"/>
            </a:pPr>
            <a:endParaRPr lang="nb-NO" dirty="0"/>
          </a:p>
          <a:p>
            <a:pPr marL="457200" indent="-457200">
              <a:lnSpc>
                <a:spcPct val="90000"/>
              </a:lnSpc>
              <a:buFont typeface="Arial" panose="020B0604020202020204" pitchFamily="34" charset="0"/>
              <a:buChar char="•"/>
            </a:pPr>
            <a:r>
              <a:rPr lang="en-US" dirty="0"/>
              <a:t>! Logging all events to AI may have serious performance implications, depending on incoming requests rate.</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0899650" cy="307777"/>
          </a:xfrm>
          <a:prstGeom prst="rect">
            <a:avLst/>
          </a:prstGeom>
          <a:noFill/>
        </p:spPr>
        <p:txBody>
          <a:bodyPr wrap="none" lIns="0" tIns="0" rIns="0" bIns="0" rtlCol="0">
            <a:spAutoFit/>
          </a:bodyPr>
          <a:lstStyle/>
          <a:p>
            <a:r>
              <a:rPr lang="nb-NO" sz="2000" dirty="0">
                <a:hlinkClick r:id="rId3"/>
              </a:rPr>
              <a:t>https://docs.microsoft.com/en-us/azure/api-management/api-management-howto-app-insights</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04172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Backup and Restore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Not supported at consumption plan </a:t>
            </a:r>
          </a:p>
          <a:p>
            <a:pPr marL="457200" indent="-457200">
              <a:lnSpc>
                <a:spcPct val="90000"/>
              </a:lnSpc>
              <a:buFont typeface="Arial" panose="020B0604020202020204" pitchFamily="34" charset="0"/>
              <a:buChar char="•"/>
            </a:pPr>
            <a:r>
              <a:rPr lang="en-US" sz="3600" dirty="0"/>
              <a:t>Backup to storage account</a:t>
            </a:r>
          </a:p>
          <a:p>
            <a:pPr marL="457200" indent="-457200">
              <a:lnSpc>
                <a:spcPct val="90000"/>
              </a:lnSpc>
              <a:buFont typeface="Arial" panose="020B0604020202020204" pitchFamily="34" charset="0"/>
              <a:buChar char="•"/>
            </a:pPr>
            <a:r>
              <a:rPr lang="en-US" sz="3600" dirty="0" err="1"/>
              <a:t>Powershell</a:t>
            </a:r>
            <a:r>
              <a:rPr lang="en-US" sz="3600" dirty="0"/>
              <a:t> Backup-</a:t>
            </a:r>
            <a:r>
              <a:rPr lang="en-US" sz="3600" dirty="0" err="1"/>
              <a:t>AzApiManagement</a:t>
            </a:r>
            <a:r>
              <a:rPr lang="en-US" sz="3600" dirty="0"/>
              <a:t> – can be automated with runbook</a:t>
            </a:r>
          </a:p>
          <a:p>
            <a:pPr marL="457200" indent="-457200">
              <a:lnSpc>
                <a:spcPct val="90000"/>
              </a:lnSpc>
              <a:buFont typeface="Arial" panose="020B0604020202020204" pitchFamily="34" charset="0"/>
              <a:buChar char="•"/>
            </a:pPr>
            <a:r>
              <a:rPr lang="en-US" sz="3600" dirty="0"/>
              <a:t>Rest API – can be automated with Logic App</a:t>
            </a:r>
          </a:p>
          <a:p>
            <a:pPr marL="457200" indent="-457200">
              <a:lnSpc>
                <a:spcPct val="90000"/>
              </a:lnSpc>
              <a:buFont typeface="Arial" panose="020B0604020202020204" pitchFamily="34" charset="0"/>
              <a:buChar char="•"/>
            </a:pPr>
            <a:r>
              <a:rPr lang="en-US" sz="3600" dirty="0"/>
              <a:t>Restore from storage account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3248883" cy="307777"/>
          </a:xfrm>
          <a:prstGeom prst="rect">
            <a:avLst/>
          </a:prstGeom>
          <a:noFill/>
        </p:spPr>
        <p:txBody>
          <a:bodyPr wrap="none" lIns="0" tIns="0" rIns="0" bIns="0" rtlCol="0">
            <a:spAutoFit/>
          </a:bodyPr>
          <a:lstStyle/>
          <a:p>
            <a:r>
              <a:rPr lang="nb-NO" sz="2000" dirty="0">
                <a:hlinkClick r:id="rId3"/>
              </a:rPr>
              <a:t>https://docs.microsoft.com/en-us/azure/api-management/api-management-howto-disaster-recovery-backup-restore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25084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custom domains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a:p>
            <a:pPr marL="457200" indent="-457200">
              <a:lnSpc>
                <a:spcPct val="90000"/>
              </a:lnSpc>
              <a:buFont typeface="Arial" panose="020B0604020202020204" pitchFamily="34" charset="0"/>
              <a:buChar char="•"/>
            </a:pPr>
            <a:r>
              <a:rPr lang="en-US" sz="3600" dirty="0"/>
              <a:t>SSL certificate can be uploaded form the </a:t>
            </a:r>
            <a:r>
              <a:rPr lang="en-US" sz="3600" dirty="0" err="1"/>
              <a:t>pfx</a:t>
            </a:r>
            <a:r>
              <a:rPr lang="en-US" sz="3600" dirty="0"/>
              <a:t> file or referenced from </a:t>
            </a:r>
            <a:r>
              <a:rPr lang="en-US" sz="3600" dirty="0" err="1"/>
              <a:t>kevaylt</a:t>
            </a:r>
            <a:endParaRPr lang="en-US" sz="3600" dirty="0"/>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89269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Managing SSL certificates</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Default </a:t>
            </a:r>
            <a:r>
              <a:rPr lang="en-US" sz="3600" dirty="0" err="1"/>
              <a:t>dns</a:t>
            </a:r>
            <a:r>
              <a:rPr lang="en-US" sz="3600" dirty="0"/>
              <a:t>:</a:t>
            </a:r>
          </a:p>
          <a:p>
            <a:pPr marL="685800" lvl="1" indent="-457200">
              <a:lnSpc>
                <a:spcPct val="90000"/>
              </a:lnSpc>
              <a:buFont typeface="Arial" panose="020B0604020202020204" pitchFamily="34" charset="0"/>
              <a:buChar char="•"/>
            </a:pPr>
            <a:r>
              <a:rPr lang="en-US" sz="2800" dirty="0"/>
              <a:t>Gateway -  &lt;</a:t>
            </a:r>
            <a:r>
              <a:rPr lang="en-US" sz="2800" dirty="0" err="1"/>
              <a:t>apim</a:t>
            </a:r>
            <a:r>
              <a:rPr lang="en-US" sz="2800" dirty="0"/>
              <a:t>-service-name&gt;.azure-api.net</a:t>
            </a:r>
          </a:p>
          <a:p>
            <a:pPr marL="685800" lvl="1" indent="-457200">
              <a:lnSpc>
                <a:spcPct val="90000"/>
              </a:lnSpc>
              <a:buFont typeface="Arial" panose="020B0604020202020204" pitchFamily="34" charset="0"/>
              <a:buChar char="•"/>
            </a:pPr>
            <a:r>
              <a:rPr lang="en-US" sz="2800" dirty="0"/>
              <a:t>Portal - &lt;</a:t>
            </a:r>
            <a:r>
              <a:rPr lang="en-US" sz="2800" dirty="0" err="1"/>
              <a:t>apim</a:t>
            </a:r>
            <a:r>
              <a:rPr lang="en-US" sz="2800" dirty="0"/>
              <a:t>-service-name&gt;.portal.azure-api.net</a:t>
            </a:r>
          </a:p>
          <a:p>
            <a:pPr marL="685800" lvl="1" indent="-457200">
              <a:lnSpc>
                <a:spcPct val="90000"/>
              </a:lnSpc>
              <a:buFont typeface="Arial" panose="020B0604020202020204" pitchFamily="34" charset="0"/>
              <a:buChar char="•"/>
            </a:pPr>
            <a:r>
              <a:rPr lang="en-US" sz="2800" dirty="0"/>
              <a:t>Management - &lt;</a:t>
            </a:r>
            <a:r>
              <a:rPr lang="en-US" sz="2800" dirty="0" err="1"/>
              <a:t>apim</a:t>
            </a:r>
            <a:r>
              <a:rPr lang="en-US" sz="2800" dirty="0"/>
              <a:t>-service-name&gt;.management.azure-api.net</a:t>
            </a:r>
          </a:p>
          <a:p>
            <a:pPr marL="685800" lvl="1" indent="-457200">
              <a:lnSpc>
                <a:spcPct val="90000"/>
              </a:lnSpc>
              <a:buFont typeface="Arial" panose="020B0604020202020204" pitchFamily="34" charset="0"/>
              <a:buChar char="•"/>
            </a:pPr>
            <a:r>
              <a:rPr lang="en-US" sz="2800" dirty="0"/>
              <a:t>SCM - &lt;</a:t>
            </a:r>
            <a:r>
              <a:rPr lang="en-US" sz="2800" dirty="0" err="1"/>
              <a:t>apim</a:t>
            </a:r>
            <a:r>
              <a:rPr lang="en-US" sz="2800" dirty="0"/>
              <a:t>-service-name&gt;.scm.azure-api.net</a:t>
            </a:r>
          </a:p>
          <a:p>
            <a:pPr marL="457200" indent="-457200">
              <a:lnSpc>
                <a:spcPct val="90000"/>
              </a:lnSpc>
              <a:buFont typeface="Arial" panose="020B0604020202020204" pitchFamily="34" charset="0"/>
              <a:buChar char="•"/>
            </a:pPr>
            <a:r>
              <a:rPr lang="en-US" sz="3600" dirty="0"/>
              <a:t>Consumption plan – can only change Gateway</a:t>
            </a:r>
          </a:p>
          <a:p>
            <a:pPr marL="457200" indent="-457200">
              <a:lnSpc>
                <a:spcPct val="90000"/>
              </a:lnSpc>
              <a:buFont typeface="Arial" panose="020B0604020202020204" pitchFamily="34" charset="0"/>
              <a:buChar char="•"/>
            </a:pPr>
            <a:r>
              <a:rPr lang="en-US" sz="3600" dirty="0"/>
              <a:t>Premium – tier supports setting multiple host names for the Gateway </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400800"/>
            <a:ext cx="11302453" cy="307777"/>
          </a:xfrm>
          <a:prstGeom prst="rect">
            <a:avLst/>
          </a:prstGeom>
          <a:noFill/>
        </p:spPr>
        <p:txBody>
          <a:bodyPr wrap="none" lIns="0" tIns="0" rIns="0" bIns="0" rtlCol="0">
            <a:spAutoFit/>
          </a:bodyPr>
          <a:lstStyle/>
          <a:p>
            <a:r>
              <a:rPr lang="nb-NO" sz="2000" dirty="0">
                <a:hlinkClick r:id="rId3"/>
              </a:rPr>
              <a:t>https://docs.microsoft.com/en-us/azure/api-management/scripts/powershell-setup-custom-domain</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94769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Security</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85216" y="1371600"/>
            <a:ext cx="11142957" cy="5029200"/>
          </a:xfrm>
          <a:prstGeom prst="rect">
            <a:avLst/>
          </a:prstGeom>
        </p:spPr>
        <p:txBody>
          <a:bodyPr wrap="square" anchor="t">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secure back-end services using client certificate</a:t>
            </a:r>
          </a:p>
          <a:p>
            <a:pPr marL="457200" indent="-457200">
              <a:lnSpc>
                <a:spcPct val="90000"/>
              </a:lnSpc>
              <a:buFont typeface="Arial" panose="020B0604020202020204" pitchFamily="34" charset="0"/>
              <a:buChar char="•"/>
            </a:pPr>
            <a:r>
              <a:rPr lang="en-US" sz="3600" dirty="0"/>
              <a:t>You can secure your APIs using client certificate authentication (with policies)</a:t>
            </a:r>
          </a:p>
          <a:p>
            <a:pPr marL="685800" lvl="1" indent="-457200">
              <a:lnSpc>
                <a:spcPct val="90000"/>
              </a:lnSpc>
              <a:buFont typeface="Arial" panose="020B0604020202020204" pitchFamily="34" charset="0"/>
              <a:buChar char="•"/>
            </a:pPr>
            <a:r>
              <a:rPr lang="en-US" sz="2800" dirty="0"/>
              <a:t>Checking the issuer and subject</a:t>
            </a:r>
          </a:p>
          <a:p>
            <a:pPr marL="685800" lvl="1" indent="-457200">
              <a:lnSpc>
                <a:spcPct val="90000"/>
              </a:lnSpc>
              <a:buFont typeface="Arial" panose="020B0604020202020204" pitchFamily="34" charset="0"/>
              <a:buChar char="•"/>
            </a:pPr>
            <a:r>
              <a:rPr lang="en-US" sz="2800" dirty="0"/>
              <a:t>Checking the thumbprint</a:t>
            </a:r>
          </a:p>
          <a:p>
            <a:pPr marL="685800" lvl="1" indent="-457200">
              <a:lnSpc>
                <a:spcPct val="90000"/>
              </a:lnSpc>
              <a:buFont typeface="Arial" panose="020B0604020202020204" pitchFamily="34" charset="0"/>
              <a:buChar char="•"/>
            </a:pPr>
            <a:r>
              <a:rPr lang="en-US" sz="2800" dirty="0"/>
              <a:t>Checking a thumbprint against certificates uploaded to API Management</a:t>
            </a:r>
          </a:p>
          <a:p>
            <a:pPr marL="457200" indent="-457200">
              <a:lnSpc>
                <a:spcPct val="90000"/>
              </a:lnSpc>
              <a:buFont typeface="Arial" panose="020B0604020202020204" pitchFamily="34" charset="0"/>
              <a:buChar char="•"/>
            </a:pPr>
            <a:r>
              <a:rPr lang="en-US" sz="3600" dirty="0"/>
              <a:t>Protect an API by using OAuth 2.0 with Azure Active Directory and API Management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5963478"/>
            <a:ext cx="12852686" cy="923330"/>
          </a:xfrm>
          <a:prstGeom prst="rect">
            <a:avLst/>
          </a:prstGeom>
          <a:noFill/>
        </p:spPr>
        <p:txBody>
          <a:bodyPr wrap="none" lIns="0" tIns="0" rIns="0" bIns="0" rtlCol="0">
            <a:spAutoFit/>
          </a:bodyPr>
          <a:lstStyle/>
          <a:p>
            <a:r>
              <a:rPr lang="nb-NO" sz="2000" dirty="0">
                <a:hlinkClick r:id="rId3"/>
              </a:rPr>
              <a:t>https://docs.microsoft.com/en-us/azure/api-management/api-management-howto-mutual-certificates</a:t>
            </a:r>
            <a:endParaRPr lang="nb-NO" sz="2000" dirty="0"/>
          </a:p>
          <a:p>
            <a:r>
              <a:rPr lang="nb-NO" sz="2000" dirty="0">
                <a:hlinkClick r:id="rId4"/>
              </a:rPr>
              <a:t>https://docs.microsoft.com/en-us/azure/api-management/api-management-howto-mutual-certificates-for-clients</a:t>
            </a:r>
            <a:endParaRPr lang="nb-NO" sz="2000" dirty="0"/>
          </a:p>
          <a:p>
            <a:r>
              <a:rPr lang="nb-NO" sz="2000" dirty="0">
                <a:hlinkClick r:id="rId5"/>
              </a:rPr>
              <a:t>https://docs.microsoft.com/en-us/azure/api-management/api-management-howto-protect-backend-with-aad</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4726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Upgrade and scale</a:t>
            </a:r>
          </a:p>
        </p:txBody>
      </p:sp>
      <p:sp>
        <p:nvSpPr>
          <p:cNvPr id="4" name="Text Placeholder 5">
            <a:extLst>
              <a:ext uri="{FF2B5EF4-FFF2-40B4-BE49-F238E27FC236}">
                <a16:creationId xmlns:a16="http://schemas.microsoft.com/office/drawing/2014/main" id="{EA0BCC6B-ED3B-F44C-82AA-87A7D4D53718}"/>
              </a:ext>
            </a:extLst>
          </p:cNvPr>
          <p:cNvSpPr txBox="1">
            <a:spLocks/>
          </p:cNvSpPr>
          <p:nvPr/>
        </p:nvSpPr>
        <p:spPr>
          <a:xfrm>
            <a:off x="524521" y="1133061"/>
            <a:ext cx="11142957" cy="5029200"/>
          </a:xfrm>
          <a:prstGeom prst="rect">
            <a:avLst/>
          </a:prstGeom>
        </p:spPr>
        <p:txBody>
          <a:bodyPr wrap="square"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3600" dirty="0"/>
              <a:t>You can choose </a:t>
            </a:r>
            <a:r>
              <a:rPr lang="en-US" sz="3600"/>
              <a:t>between 4 </a:t>
            </a:r>
            <a:r>
              <a:rPr lang="en-US" sz="3600" dirty="0"/>
              <a:t>tiers: Developer, Basic, Standard and Premium</a:t>
            </a:r>
          </a:p>
          <a:p>
            <a:pPr marL="457200" indent="-457200">
              <a:lnSpc>
                <a:spcPct val="90000"/>
              </a:lnSpc>
              <a:buFont typeface="Arial" panose="020B0604020202020204" pitchFamily="34" charset="0"/>
              <a:buChar char="•"/>
            </a:pPr>
            <a:r>
              <a:rPr lang="en-US" sz="3600" dirty="0"/>
              <a:t>Basic – up to 2 units</a:t>
            </a:r>
          </a:p>
          <a:p>
            <a:pPr marL="457200" indent="-457200">
              <a:lnSpc>
                <a:spcPct val="90000"/>
              </a:lnSpc>
              <a:buFont typeface="Arial" panose="020B0604020202020204" pitchFamily="34" charset="0"/>
              <a:buChar char="•"/>
            </a:pPr>
            <a:r>
              <a:rPr lang="en-US" sz="3600" dirty="0"/>
              <a:t>Standard – up to 4 units</a:t>
            </a:r>
          </a:p>
          <a:p>
            <a:pPr marL="457200" indent="-457200">
              <a:lnSpc>
                <a:spcPct val="90000"/>
              </a:lnSpc>
              <a:buFont typeface="Arial" panose="020B0604020202020204" pitchFamily="34" charset="0"/>
              <a:buChar char="•"/>
            </a:pPr>
            <a:r>
              <a:rPr lang="en-US" sz="3600" dirty="0"/>
              <a:t>Premium - enables to distribute a single instance across any number of Azure regions (DR)</a:t>
            </a:r>
          </a:p>
          <a:p>
            <a:pPr marL="457200" indent="-457200">
              <a:lnSpc>
                <a:spcPct val="90000"/>
              </a:lnSpc>
              <a:buFont typeface="Arial" panose="020B0604020202020204" pitchFamily="34" charset="0"/>
              <a:buChar char="•"/>
            </a:pPr>
            <a:r>
              <a:rPr lang="en-US" sz="3600" dirty="0"/>
              <a:t>Autoscaling (only Standard and Premium) </a:t>
            </a:r>
          </a:p>
          <a:p>
            <a:pPr marL="685800" lvl="1" indent="-457200">
              <a:lnSpc>
                <a:spcPct val="90000"/>
              </a:lnSpc>
              <a:buFont typeface="Arial" panose="020B0604020202020204" pitchFamily="34" charset="0"/>
              <a:buChar char="•"/>
            </a:pPr>
            <a:r>
              <a:rPr lang="en-US" sz="2800" dirty="0"/>
              <a:t>Uses Azure Monitor and rules based on metrics</a:t>
            </a:r>
          </a:p>
          <a:p>
            <a:pPr marL="685800" lvl="1" indent="-457200">
              <a:lnSpc>
                <a:spcPct val="90000"/>
              </a:lnSpc>
              <a:buFont typeface="Arial" panose="020B0604020202020204" pitchFamily="34" charset="0"/>
              <a:buChar char="•"/>
            </a:pPr>
            <a:r>
              <a:rPr lang="en-US" sz="2800" dirty="0"/>
              <a:t>Can be configured to scale in and scale out</a:t>
            </a:r>
          </a:p>
        </p:txBody>
      </p:sp>
      <p:sp>
        <p:nvSpPr>
          <p:cNvPr id="5" name="TextBox 4">
            <a:extLst>
              <a:ext uri="{FF2B5EF4-FFF2-40B4-BE49-F238E27FC236}">
                <a16:creationId xmlns:a16="http://schemas.microsoft.com/office/drawing/2014/main" id="{5DB28F7C-C437-42AC-90E2-98F9A5E82DAE}"/>
              </a:ext>
            </a:extLst>
          </p:cNvPr>
          <p:cNvSpPr txBox="1"/>
          <p:nvPr/>
        </p:nvSpPr>
        <p:spPr>
          <a:xfrm>
            <a:off x="368770" y="6093023"/>
            <a:ext cx="10559429" cy="615553"/>
          </a:xfrm>
          <a:prstGeom prst="rect">
            <a:avLst/>
          </a:prstGeom>
          <a:noFill/>
        </p:spPr>
        <p:txBody>
          <a:bodyPr wrap="none" lIns="0" tIns="0" rIns="0" bIns="0" rtlCol="0">
            <a:spAutoFit/>
          </a:bodyPr>
          <a:lstStyle/>
          <a:p>
            <a:r>
              <a:rPr lang="nb-NO" sz="2000" dirty="0">
                <a:hlinkClick r:id="rId3"/>
              </a:rPr>
              <a:t>https://docs.microsoft.com/en-us/azure/api-management/upgrade-and-scale</a:t>
            </a:r>
            <a:endParaRPr lang="nb-NO" sz="2000" dirty="0"/>
          </a:p>
          <a:p>
            <a:r>
              <a:rPr lang="nb-NO" sz="2000" dirty="0">
                <a:hlinkClick r:id="rId4"/>
              </a:rPr>
              <a:t>https://docs.microsoft.com/en-us/azure/api-management/api-management-howto-autoscale</a:t>
            </a:r>
            <a:endParaRPr lang="nb-NO"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9102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05358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E0A7F-605D-1846-8233-A45BE701119C}"/>
              </a:ext>
            </a:extLst>
          </p:cNvPr>
          <p:cNvSpPr/>
          <p:nvPr/>
        </p:nvSpPr>
        <p:spPr>
          <a:xfrm>
            <a:off x="408709" y="736456"/>
            <a:ext cx="11333018" cy="2554545"/>
          </a:xfrm>
          <a:prstGeom prst="rect">
            <a:avLst/>
          </a:prstGeom>
        </p:spPr>
        <p:txBody>
          <a:bodyPr wrap="square">
            <a:spAutoFit/>
          </a:bodyPr>
          <a:lstStyle/>
          <a:p>
            <a:r>
              <a:rPr lang="nb-NO" sz="2000" b="1" dirty="0">
                <a:solidFill>
                  <a:srgbClr val="24292E"/>
                </a:solidFill>
                <a:latin typeface="-apple-system"/>
              </a:rPr>
              <a:t>Task 6: Configure APIM to send logs to Event Hub</a:t>
            </a:r>
          </a:p>
          <a:p>
            <a:r>
              <a:rPr lang="nb-NO" sz="2000" dirty="0">
                <a:solidFill>
                  <a:srgbClr val="24292E"/>
                </a:solidFill>
                <a:latin typeface="-apple-system"/>
              </a:rPr>
              <a:t>We need to collect logs to event hub for further processing, therefore we need to do the following:</a:t>
            </a:r>
          </a:p>
          <a:p>
            <a:pPr marL="457200" indent="-457200">
              <a:buAutoNum type="arabicPeriod"/>
            </a:pPr>
            <a:r>
              <a:rPr lang="nb-NO" sz="2000" dirty="0">
                <a:solidFill>
                  <a:srgbClr val="24292E"/>
                </a:solidFill>
                <a:latin typeface="-apple-system"/>
              </a:rPr>
              <a:t>Create EventHub namespace </a:t>
            </a:r>
            <a:r>
              <a:rPr lang="nb-NO" sz="2000">
                <a:solidFill>
                  <a:srgbClr val="24292E"/>
                </a:solidFill>
                <a:latin typeface="-apple-system"/>
              </a:rPr>
              <a:t>with EventHub </a:t>
            </a:r>
            <a:r>
              <a:rPr lang="nb-NO" sz="2000" dirty="0">
                <a:solidFill>
                  <a:srgbClr val="24292E"/>
                </a:solidFill>
                <a:latin typeface="-apple-system"/>
              </a:rPr>
              <a:t>called </a:t>
            </a:r>
            <a:r>
              <a:rPr lang="nb-NO" sz="2000" b="1" i="1" dirty="0">
                <a:solidFill>
                  <a:srgbClr val="24292E"/>
                </a:solidFill>
                <a:latin typeface="-apple-system"/>
              </a:rPr>
              <a:t>apimlogs</a:t>
            </a:r>
            <a:endParaRPr lang="nb-NO" sz="2000" dirty="0">
              <a:solidFill>
                <a:srgbClr val="24292E"/>
              </a:solidFill>
              <a:latin typeface="-apple-system"/>
            </a:endParaRPr>
          </a:p>
          <a:p>
            <a:pPr marL="457200" indent="-457200">
              <a:buAutoNum type="arabicPeriod"/>
            </a:pPr>
            <a:r>
              <a:rPr lang="nb-NO" sz="2000" dirty="0">
                <a:solidFill>
                  <a:srgbClr val="24292E"/>
                </a:solidFill>
                <a:latin typeface="-apple-system"/>
              </a:rPr>
              <a:t>Add new APIM EventHub logger and use EventHub created at #1</a:t>
            </a:r>
          </a:p>
          <a:p>
            <a:pPr marL="457200" indent="-457200">
              <a:buFontTx/>
              <a:buAutoNum type="arabicPeriod"/>
            </a:pPr>
            <a:r>
              <a:rPr lang="nb-NO" sz="2000" dirty="0">
                <a:solidFill>
                  <a:srgbClr val="24292E"/>
                </a:solidFill>
                <a:latin typeface="-apple-system"/>
              </a:rPr>
              <a:t>Configure that all inbound calls for all APIS send the following data to EventHub:</a:t>
            </a:r>
            <a:br>
              <a:rPr lang="nb-NO" sz="2000" dirty="0">
                <a:solidFill>
                  <a:srgbClr val="24292E"/>
                </a:solidFill>
                <a:latin typeface="-apple-system"/>
              </a:rPr>
            </a:br>
            <a:r>
              <a:rPr lang="nb-NO" sz="2000" dirty="0">
                <a:solidFill>
                  <a:srgbClr val="24292E"/>
                </a:solidFill>
                <a:latin typeface="-apple-system"/>
              </a:rPr>
              <a:t>	timestamp (in </a:t>
            </a:r>
            <a:r>
              <a:rPr lang="nb-NO" dirty="0"/>
              <a:t>UtcNow format), request id and operation name</a:t>
            </a:r>
          </a:p>
          <a:p>
            <a:pPr marL="457200" indent="-457200">
              <a:buAutoNum type="arabicPeriod"/>
            </a:pPr>
            <a:endParaRPr lang="nb-NO" sz="2000" dirty="0">
              <a:solidFill>
                <a:srgbClr val="24292E"/>
              </a:solidFill>
              <a:latin typeface="-apple-system"/>
            </a:endParaRPr>
          </a:p>
          <a:p>
            <a:endParaRPr lang="nb-NO" sz="2000" b="1" i="1" dirty="0">
              <a:solidFill>
                <a:srgbClr val="24292E"/>
              </a:solidFill>
              <a:effectLst/>
              <a:latin typeface="-apple-system"/>
            </a:endParaRPr>
          </a:p>
        </p:txBody>
      </p:sp>
      <p:sp>
        <p:nvSpPr>
          <p:cNvPr id="7" name="Rectangle 6">
            <a:extLst>
              <a:ext uri="{FF2B5EF4-FFF2-40B4-BE49-F238E27FC236}">
                <a16:creationId xmlns:a16="http://schemas.microsoft.com/office/drawing/2014/main" id="{CFCE1835-B9B9-4548-8038-D8DDA012F4D5}"/>
              </a:ext>
            </a:extLst>
          </p:cNvPr>
          <p:cNvSpPr/>
          <p:nvPr/>
        </p:nvSpPr>
        <p:spPr>
          <a:xfrm>
            <a:off x="408709" y="3260757"/>
            <a:ext cx="11180618" cy="1015663"/>
          </a:xfrm>
          <a:prstGeom prst="rect">
            <a:avLst/>
          </a:prstGeom>
        </p:spPr>
        <p:txBody>
          <a:bodyPr wrap="square">
            <a:spAutoFit/>
          </a:bodyPr>
          <a:lstStyle/>
          <a:p>
            <a:r>
              <a:rPr lang="nb-NO" sz="2000" b="1" dirty="0">
                <a:solidFill>
                  <a:srgbClr val="24292E"/>
                </a:solidFill>
                <a:latin typeface="-apple-system"/>
              </a:rPr>
              <a:t>Task 7: Configure APIM to send logs to Application Insight</a:t>
            </a:r>
          </a:p>
          <a:p>
            <a:r>
              <a:rPr lang="nb-NO" sz="2000" dirty="0">
                <a:solidFill>
                  <a:srgbClr val="24292E"/>
                </a:solidFill>
                <a:latin typeface="-apple-system"/>
              </a:rPr>
              <a:t>To simplify debugging we can send APIM logs to Aplication Insight. Let’s create new Application Insight instance and configure APIM that all APIs logs request data to Application Insight. </a:t>
            </a:r>
          </a:p>
        </p:txBody>
      </p:sp>
    </p:spTree>
    <p:extLst>
      <p:ext uri="{BB962C8B-B14F-4D97-AF65-F5344CB8AC3E}">
        <p14:creationId xmlns:p14="http://schemas.microsoft.com/office/powerpoint/2010/main" val="11400878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2057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40BEE1-120B-4682-AC87-AFB6971FE459}">
  <ds:schemaRefs>
    <ds:schemaRef ds:uri="http://schemas.microsoft.com/sharepoint/v3/contenttype/forms"/>
  </ds:schemaRefs>
</ds:datastoreItem>
</file>

<file path=customXml/itemProps2.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371</TotalTime>
  <Words>2433</Words>
  <Application>Microsoft Office PowerPoint</Application>
  <PresentationFormat>Widescreen</PresentationFormat>
  <Paragraphs>446</Paragraphs>
  <Slides>39</Slides>
  <Notes>38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-apple-system</vt: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Understanding  Azure API Management</vt:lpstr>
      <vt:lpstr>Agenda (160 min)</vt:lpstr>
      <vt:lpstr>API Gateway</vt:lpstr>
      <vt:lpstr>Essence of API Management</vt:lpstr>
      <vt:lpstr>What we can do with API Management</vt:lpstr>
      <vt:lpstr>How do we secure our APIs?</vt:lpstr>
      <vt:lpstr>Main APIM usage at Vipps</vt:lpstr>
      <vt:lpstr>Model</vt:lpstr>
      <vt:lpstr>Products and APIs</vt:lpstr>
      <vt:lpstr>Deployment Options</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PowerPoint Presentation</vt:lpstr>
      <vt:lpstr>Policies.</vt:lpstr>
      <vt:lpstr>What are policies for?</vt:lpstr>
      <vt:lpstr>Where can I set policies, and how do they work?</vt:lpstr>
      <vt:lpstr>PowerPoint Presentation</vt:lpstr>
      <vt:lpstr>Basic API policy</vt:lpstr>
      <vt:lpstr>Mock template to include</vt:lpstr>
      <vt:lpstr>Let’s do some work again ... </vt:lpstr>
      <vt:lpstr>PowerPoint Presentation</vt:lpstr>
      <vt:lpstr>APIM maintenance</vt:lpstr>
      <vt:lpstr>APIM maintenance tasks</vt:lpstr>
      <vt:lpstr>Configure APIM to send logs to Event Hub</vt:lpstr>
      <vt:lpstr>Configure APIM to send logs to Application Insight</vt:lpstr>
      <vt:lpstr>Backup and Restore</vt:lpstr>
      <vt:lpstr>Managing custom domains</vt:lpstr>
      <vt:lpstr>Managing SSL certificates</vt:lpstr>
      <vt:lpstr>Security</vt:lpstr>
      <vt:lpstr>Upgrade and scale</vt:lpstr>
      <vt:lpstr>Let’s do some work again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Azure API Management</dc:title>
  <dc:creator>Sven Malvik</dc:creator>
  <cp:lastModifiedBy>Evgeny Borzenin</cp:lastModifiedBy>
  <cp:revision>61</cp:revision>
  <dcterms:created xsi:type="dcterms:W3CDTF">2020-01-08T08:29:50Z</dcterms:created>
  <dcterms:modified xsi:type="dcterms:W3CDTF">2020-01-24T11:56:08Z</dcterms:modified>
</cp:coreProperties>
</file>